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Merriweather"/>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Merriweather-bold.fntdata"/><Relationship Id="rId10" Type="http://schemas.openxmlformats.org/officeDocument/2006/relationships/slide" Target="slides/slide5.xml"/><Relationship Id="rId32" Type="http://schemas.openxmlformats.org/officeDocument/2006/relationships/font" Target="fonts/Merriweather-regular.fntdata"/><Relationship Id="rId13" Type="http://schemas.openxmlformats.org/officeDocument/2006/relationships/slide" Target="slides/slide8.xml"/><Relationship Id="rId35" Type="http://schemas.openxmlformats.org/officeDocument/2006/relationships/font" Target="fonts/Merriweather-boldItalic.fntdata"/><Relationship Id="rId12" Type="http://schemas.openxmlformats.org/officeDocument/2006/relationships/slide" Target="slides/slide7.xml"/><Relationship Id="rId34" Type="http://schemas.openxmlformats.org/officeDocument/2006/relationships/font" Target="fonts/Merriweather-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Hi. Welcome to our project presentation. Our topic is Segmentation of Bladder Lesions and Detecting Level of Invasion using Mask R-CNN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We prepared a flowchart with the help of Dr. Rüştü Türkay from Bakırköy Training and Research Hospital. In diagnosis steps, radiologists generally examine T2W scans to find a tumor suspicion.</a:t>
            </a:r>
            <a:endParaRPr/>
          </a:p>
          <a:p>
            <a:pPr indent="0" lvl="0" marL="0" rtl="0" algn="l">
              <a:lnSpc>
                <a:spcPct val="100000"/>
              </a:lnSpc>
              <a:spcBef>
                <a:spcPts val="0"/>
              </a:spcBef>
              <a:spcAft>
                <a:spcPts val="0"/>
              </a:spcAft>
              <a:buSzPts val="1100"/>
              <a:buNone/>
            </a:pPr>
            <a:r>
              <a:rPr lang="tr"/>
              <a:t> if they decide that a tumor is present, they will examine DW scans to detect the spread of the tumor. After this step, they decide the stage of the tumor.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3e8681c5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33e8681c5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This flowchart represents our methodology.</a:t>
            </a:r>
            <a:endParaRPr/>
          </a:p>
          <a:p>
            <a:pPr indent="0" lvl="0" marL="0" rtl="0" algn="l">
              <a:spcBef>
                <a:spcPts val="0"/>
              </a:spcBef>
              <a:spcAft>
                <a:spcPts val="0"/>
              </a:spcAft>
              <a:buNone/>
            </a:pPr>
            <a:r>
              <a:rPr lang="tr"/>
              <a:t>In the first step, pretrained Mask R-CNN model fed with DWI MRI sequence.</a:t>
            </a:r>
            <a:endParaRPr/>
          </a:p>
          <a:p>
            <a:pPr indent="0" lvl="0" marL="0" rtl="0" algn="l">
              <a:spcBef>
                <a:spcPts val="0"/>
              </a:spcBef>
              <a:spcAft>
                <a:spcPts val="0"/>
              </a:spcAft>
              <a:buNone/>
            </a:pPr>
            <a:r>
              <a:rPr lang="tr"/>
              <a:t>After getting segmented images, necessary fields are calculated and summed up to derive volumes.</a:t>
            </a:r>
            <a:endParaRPr/>
          </a:p>
          <a:p>
            <a:pPr indent="0" lvl="0" marL="0" rtl="0" algn="l">
              <a:spcBef>
                <a:spcPts val="0"/>
              </a:spcBef>
              <a:spcAft>
                <a:spcPts val="0"/>
              </a:spcAft>
              <a:buNone/>
            </a:pPr>
            <a:r>
              <a:rPr lang="tr"/>
              <a:t>The resulting features are used with different classifiers. We implemented a rule-based unsupervised classifier which imitates the diagnosing steps of radiologists.</a:t>
            </a:r>
            <a:endParaRPr/>
          </a:p>
          <a:p>
            <a:pPr indent="0" lvl="0" marL="0" rtl="0" algn="l">
              <a:spcBef>
                <a:spcPts val="0"/>
              </a:spcBef>
              <a:spcAft>
                <a:spcPts val="0"/>
              </a:spcAft>
              <a:buNone/>
            </a:pPr>
            <a:r>
              <a:rPr lang="tr"/>
              <a:t>In the first stage, binary classification was used to increase the success due to the small dataset. After creating a larger dataset, multiclass classification can be used.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1625" lvl="0" marL="457200" rtl="0" algn="l">
              <a:lnSpc>
                <a:spcPct val="115000"/>
              </a:lnSpc>
              <a:spcBef>
                <a:spcPts val="0"/>
              </a:spcBef>
              <a:spcAft>
                <a:spcPts val="0"/>
              </a:spcAft>
              <a:buClr>
                <a:srgbClr val="232629"/>
              </a:buClr>
              <a:buSzPts val="1150"/>
              <a:buChar char="●"/>
            </a:pPr>
            <a:r>
              <a:rPr b="1" lang="tr" sz="1150">
                <a:solidFill>
                  <a:srgbClr val="232629"/>
                </a:solidFill>
                <a:highlight>
                  <a:schemeClr val="lt1"/>
                </a:highlight>
              </a:rPr>
              <a:t>We used Mask RCNN for segmenting walls of the bladder and lesions in Diffusion weighted images. </a:t>
            </a:r>
            <a:endParaRPr b="1" sz="1150">
              <a:solidFill>
                <a:srgbClr val="232629"/>
              </a:solidFill>
              <a:highlight>
                <a:schemeClr val="lt1"/>
              </a:highlight>
            </a:endParaRPr>
          </a:p>
          <a:p>
            <a:pPr indent="-301625" lvl="0" marL="457200" rtl="0" algn="l">
              <a:lnSpc>
                <a:spcPct val="115000"/>
              </a:lnSpc>
              <a:spcBef>
                <a:spcPts val="0"/>
              </a:spcBef>
              <a:spcAft>
                <a:spcPts val="0"/>
              </a:spcAft>
              <a:buClr>
                <a:srgbClr val="232629"/>
              </a:buClr>
              <a:buSzPts val="1150"/>
              <a:buChar char="●"/>
            </a:pPr>
            <a:r>
              <a:rPr b="1" lang="tr" sz="1150">
                <a:solidFill>
                  <a:srgbClr val="232629"/>
                </a:solidFill>
                <a:highlight>
                  <a:schemeClr val="lt1"/>
                </a:highlight>
              </a:rPr>
              <a:t>We used 40 epochs, all layers and 100 steps per epoch for training step.</a:t>
            </a:r>
            <a:endParaRPr b="1" sz="1150">
              <a:solidFill>
                <a:srgbClr val="232629"/>
              </a:solidFill>
              <a:highlight>
                <a:schemeClr val="lt1"/>
              </a:highlight>
            </a:endParaRPr>
          </a:p>
          <a:p>
            <a:pPr indent="-301625" lvl="0" marL="457200" rtl="0" algn="l">
              <a:lnSpc>
                <a:spcPct val="115000"/>
              </a:lnSpc>
              <a:spcBef>
                <a:spcPts val="0"/>
              </a:spcBef>
              <a:spcAft>
                <a:spcPts val="0"/>
              </a:spcAft>
              <a:buClr>
                <a:srgbClr val="232629"/>
              </a:buClr>
              <a:buSzPts val="1150"/>
              <a:buChar char="●"/>
            </a:pPr>
            <a:r>
              <a:rPr b="1" lang="tr" sz="1150">
                <a:solidFill>
                  <a:srgbClr val="232629"/>
                </a:solidFill>
                <a:highlight>
                  <a:schemeClr val="lt1"/>
                </a:highlight>
              </a:rPr>
              <a:t>Our training dataset has 1226 T2W images from 50 different patients.</a:t>
            </a:r>
            <a:endParaRPr b="1" sz="1150">
              <a:solidFill>
                <a:srgbClr val="232629"/>
              </a:solidFill>
              <a:highlight>
                <a:schemeClr val="lt1"/>
              </a:highlight>
            </a:endParaRPr>
          </a:p>
          <a:p>
            <a:pPr indent="-301625" lvl="0" marL="457200" rtl="0" algn="l">
              <a:lnSpc>
                <a:spcPct val="115000"/>
              </a:lnSpc>
              <a:spcBef>
                <a:spcPts val="0"/>
              </a:spcBef>
              <a:spcAft>
                <a:spcPts val="0"/>
              </a:spcAft>
              <a:buClr>
                <a:srgbClr val="232629"/>
              </a:buClr>
              <a:buSzPts val="1150"/>
              <a:buChar char="●"/>
            </a:pPr>
            <a:r>
              <a:rPr b="1" lang="tr" sz="1150">
                <a:solidFill>
                  <a:srgbClr val="232629"/>
                </a:solidFill>
                <a:highlight>
                  <a:schemeClr val="lt1"/>
                </a:highlight>
              </a:rPr>
              <a:t>We used five-fold cross validation, thus we used all of these patients in testing.</a:t>
            </a:r>
            <a:endParaRPr b="1" sz="1150">
              <a:solidFill>
                <a:srgbClr val="232629"/>
              </a:solidFill>
              <a:highlight>
                <a:schemeClr val="lt1"/>
              </a:highlight>
            </a:endParaRPr>
          </a:p>
          <a:p>
            <a:pPr indent="0" lvl="0" marL="0" rtl="0" algn="l">
              <a:lnSpc>
                <a:spcPct val="100000"/>
              </a:lnSpc>
              <a:spcBef>
                <a:spcPts val="0"/>
              </a:spcBef>
              <a:spcAft>
                <a:spcPts val="0"/>
              </a:spcAft>
              <a:buSzPts val="1100"/>
              <a:buNone/>
            </a:pPr>
            <a:r>
              <a:t/>
            </a:r>
            <a:endParaRPr b="1" sz="1150">
              <a:solidFill>
                <a:srgbClr val="232629"/>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The left image is the ground truth annotated by Dr. Mustafa Nalbant.</a:t>
            </a:r>
            <a:r>
              <a:rPr lang="tr"/>
              <a:t> Image in the right hand side is the result of the mask rcnn segmentation. In VIRADS -1, </a:t>
            </a:r>
            <a:r>
              <a:rPr lang="tr" sz="1300">
                <a:solidFill>
                  <a:srgbClr val="31394D"/>
                </a:solidFill>
              </a:rPr>
              <a:t>muscle invasion is highly unlikely</a:t>
            </a:r>
            <a:endParaRPr>
              <a:solidFill>
                <a:schemeClr val="dk1"/>
              </a:solidFill>
            </a:endParaRPr>
          </a:p>
          <a:p>
            <a:pPr indent="0" lvl="0" marL="0" rtl="0" algn="l">
              <a:lnSpc>
                <a:spcPct val="100000"/>
              </a:lnSpc>
              <a:spcBef>
                <a:spcPts val="0"/>
              </a:spcBef>
              <a:spcAft>
                <a:spcPts val="0"/>
              </a:spcAft>
              <a:buSzPts val="1100"/>
              <a:buNone/>
            </a:pPr>
            <a:r>
              <a:rPr lang="tr"/>
              <a:t>tumor area does not expand inside the wall borders.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3e8681c53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33e8681c53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In VIRADS - 2, tumor area is still inside the bladder. however, mask rcnn segmentation could not exactly detect the wall borders and this cause an tumor expansion inside th wall borders.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3e8681c5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33e8681c5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In VIRADS- 4, tumor area expands inside the bladder wall. In this example, Mask rcnn segmentation detected wrong wall borders outside the bladder because there is a field in this mri which really looks like a bladder.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33e8681c5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33e8681c5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In VIRADS - 5, tumor area expands outside the bladder and metastasized to other organs. Mask rcnn segmentation is successful in this image.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33e8681c53_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33e8681c53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Initially we tried 3D reconstruction and image based classification algorithms. however bladder mris are really hard to evaluate with this methods because bladder is not a solid organ and this can cause inhomogenity and disturbance between images. So we decided to extract some features by hand. In diagnosis step, radiologists look for the tumor area as if it expanded to the wall or beyond. We used this strategy and calculate the volumes of tumors inside the bladder, inside the bladder wall and outside the bladder wall. Then we used these features to train classifiers.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33e8681c53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33e8681c53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As you can see from the table, the results from ground truths are convincing. Precision and recall rates are really high for both classes. This shows that our feature extraction methodology is working.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3e8681c53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33e8681c53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However, the mask rcnn segmented images did not resulted well. This situation is the result of wrong segmentation of tumors in virads 1 and 2 classes. They are segmented as if they expanded to the bladder walls. We did not have much data from  VIRADS 4 and 5 classes and this may be an another reason of underfitting in 4 and 5 class.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600"/>
              </a:spcAft>
              <a:buSzPts val="1100"/>
              <a:buNone/>
            </a:pPr>
            <a:r>
              <a:rPr lang="tr" sz="1200">
                <a:solidFill>
                  <a:srgbClr val="2E2E2E"/>
                </a:solidFill>
                <a:highlight>
                  <a:srgbClr val="FFFFFB"/>
                </a:highlight>
              </a:rPr>
              <a:t>Bladder cancer is the tenth most common malignancy worldwide. there were half million new cases and two hundred thousands deaths in two thousand eighteen. Bladder cancer has higher recurrence rates compared to other cancer types.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33e8681c53_4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33e8681c53_4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3efe3245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3efe3245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Thank you for listening us.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Bladder wall contains three main layers. in the earliest stages, the cancer has not invaded into the main muscle wall of the bladder. </a:t>
            </a:r>
            <a:endParaRPr/>
          </a:p>
          <a:p>
            <a:pPr indent="0" lvl="0" marL="0" rtl="0" algn="l">
              <a:lnSpc>
                <a:spcPct val="100000"/>
              </a:lnSpc>
              <a:spcBef>
                <a:spcPts val="0"/>
              </a:spcBef>
              <a:spcAft>
                <a:spcPts val="0"/>
              </a:spcAft>
              <a:buSzPts val="1100"/>
              <a:buNone/>
            </a:pPr>
            <a:r>
              <a:rPr lang="tr"/>
              <a:t>in stage two, cancer has spread to the muscle wall of the bladder.</a:t>
            </a:r>
            <a:endParaRPr/>
          </a:p>
          <a:p>
            <a:pPr indent="0" lvl="0" marL="0" rtl="0" algn="l">
              <a:lnSpc>
                <a:spcPct val="100000"/>
              </a:lnSpc>
              <a:spcBef>
                <a:spcPts val="0"/>
              </a:spcBef>
              <a:spcAft>
                <a:spcPts val="0"/>
              </a:spcAft>
              <a:buSzPts val="1100"/>
              <a:buNone/>
            </a:pPr>
            <a:r>
              <a:rPr lang="tr"/>
              <a:t>In Stage III, the cancer has spread to the fatty tissue outside the bladder muscle.</a:t>
            </a:r>
            <a:endParaRPr/>
          </a:p>
          <a:p>
            <a:pPr indent="0" lvl="0" marL="0" rtl="0" algn="l">
              <a:lnSpc>
                <a:spcPct val="100000"/>
              </a:lnSpc>
              <a:spcBef>
                <a:spcPts val="0"/>
              </a:spcBef>
              <a:spcAft>
                <a:spcPts val="0"/>
              </a:spcAft>
              <a:buSzPts val="1100"/>
              <a:buNone/>
            </a:pPr>
            <a:r>
              <a:rPr lang="tr"/>
              <a:t>In Stage IV, the cancer has metastasized from the bladder to the lymph nodes or to other organs or bones.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31394D"/>
              </a:buClr>
              <a:buSzPts val="1300"/>
              <a:buFont typeface="Arial"/>
              <a:buChar char="●"/>
            </a:pPr>
            <a:r>
              <a:rPr lang="tr" sz="1300">
                <a:solidFill>
                  <a:srgbClr val="31394D"/>
                </a:solidFill>
                <a:highlight>
                  <a:schemeClr val="lt1"/>
                </a:highlight>
              </a:rPr>
              <a:t>Magnetic Resonance Imaging (MRI)</a:t>
            </a:r>
            <a:r>
              <a:rPr lang="tr" sz="1300">
                <a:solidFill>
                  <a:srgbClr val="31394D"/>
                </a:solidFill>
              </a:rPr>
              <a:t> </a:t>
            </a:r>
            <a:r>
              <a:rPr lang="tr" sz="1300">
                <a:solidFill>
                  <a:srgbClr val="31394D"/>
                </a:solidFill>
                <a:highlight>
                  <a:schemeClr val="lt1"/>
                </a:highlight>
              </a:rPr>
              <a:t>is a non-invasive imaging technology.</a:t>
            </a:r>
            <a:endParaRPr sz="1300">
              <a:solidFill>
                <a:srgbClr val="31394D"/>
              </a:solidFill>
              <a:latin typeface="Roboto"/>
              <a:ea typeface="Roboto"/>
              <a:cs typeface="Roboto"/>
              <a:sym typeface="Roboto"/>
            </a:endParaRPr>
          </a:p>
          <a:p>
            <a:pPr indent="-311150" lvl="0" marL="457200" rtl="0" algn="l">
              <a:lnSpc>
                <a:spcPct val="115000"/>
              </a:lnSpc>
              <a:spcBef>
                <a:spcPts val="0"/>
              </a:spcBef>
              <a:spcAft>
                <a:spcPts val="0"/>
              </a:spcAft>
              <a:buClr>
                <a:srgbClr val="31394D"/>
              </a:buClr>
              <a:buSzPts val="1300"/>
              <a:buFont typeface="Roboto"/>
              <a:buChar char="●"/>
            </a:pPr>
            <a:r>
              <a:rPr lang="tr" sz="1300">
                <a:solidFill>
                  <a:srgbClr val="31394D"/>
                </a:solidFill>
                <a:latin typeface="Roboto"/>
                <a:ea typeface="Roboto"/>
                <a:cs typeface="Roboto"/>
                <a:sym typeface="Roboto"/>
              </a:rPr>
              <a:t>Multiparametric MRI (mpMRI) is method of trying to obtain an image by combining T2-weighted (T2WI), diffusion weighted (DWI), dynamic contrast enhanced (DCEI) and, if desired, MR spectroscopy (MRSI) images.</a:t>
            </a:r>
            <a:endParaRPr sz="1300">
              <a:solidFill>
                <a:srgbClr val="31394D"/>
              </a:solidFill>
              <a:latin typeface="Roboto"/>
              <a:ea typeface="Roboto"/>
              <a:cs typeface="Roboto"/>
              <a:sym typeface="Roboto"/>
            </a:endParaRPr>
          </a:p>
          <a:p>
            <a:pPr indent="-311150" lvl="0" marL="457200" rtl="0" algn="l">
              <a:lnSpc>
                <a:spcPct val="115000"/>
              </a:lnSpc>
              <a:spcBef>
                <a:spcPts val="0"/>
              </a:spcBef>
              <a:spcAft>
                <a:spcPts val="0"/>
              </a:spcAft>
              <a:buClr>
                <a:srgbClr val="31394D"/>
              </a:buClr>
              <a:buSzPts val="1300"/>
              <a:buFont typeface="Roboto"/>
              <a:buChar char="●"/>
            </a:pPr>
            <a:r>
              <a:rPr lang="tr" sz="1300">
                <a:solidFill>
                  <a:srgbClr val="31394D"/>
                </a:solidFill>
                <a:latin typeface="Roboto"/>
                <a:ea typeface="Roboto"/>
                <a:cs typeface="Roboto"/>
                <a:sym typeface="Roboto"/>
              </a:rPr>
              <a:t>This method is usually used in the bladder and prostate imaging.</a:t>
            </a:r>
            <a:endParaRPr sz="1300">
              <a:solidFill>
                <a:srgbClr val="31394D"/>
              </a:solidFill>
              <a:latin typeface="Roboto"/>
              <a:ea typeface="Roboto"/>
              <a:cs typeface="Roboto"/>
              <a:sym typeface="Roboto"/>
            </a:endParaRPr>
          </a:p>
          <a:p>
            <a:pPr indent="-311150" lvl="0" marL="457200" rtl="0" algn="l">
              <a:lnSpc>
                <a:spcPct val="115000"/>
              </a:lnSpc>
              <a:spcBef>
                <a:spcPts val="0"/>
              </a:spcBef>
              <a:spcAft>
                <a:spcPts val="0"/>
              </a:spcAft>
              <a:buClr>
                <a:srgbClr val="31394D"/>
              </a:buClr>
              <a:buSzPts val="1300"/>
              <a:buFont typeface="Roboto"/>
              <a:buChar char="●"/>
            </a:pPr>
            <a:r>
              <a:rPr lang="tr" sz="1300">
                <a:solidFill>
                  <a:srgbClr val="31394D"/>
                </a:solidFill>
                <a:latin typeface="Roboto"/>
                <a:ea typeface="Roboto"/>
                <a:cs typeface="Roboto"/>
                <a:sym typeface="Roboto"/>
              </a:rPr>
              <a:t>We mainly focused on DWI scans in our project.</a:t>
            </a:r>
            <a:endParaRPr sz="1300">
              <a:solidFill>
                <a:srgbClr val="31394D"/>
              </a:solidFill>
              <a:latin typeface="Roboto"/>
              <a:ea typeface="Roboto"/>
              <a:cs typeface="Roboto"/>
              <a:sym typeface="Roboto"/>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In T2 weigheted scan higher signals shows more water content. Low signals show paramagnetic substances like fat.These scans generally used to make a first impression about lesions.</a:t>
            </a:r>
            <a:endParaRPr/>
          </a:p>
          <a:p>
            <a:pPr indent="0" lvl="0" marL="0" rtl="0" algn="l">
              <a:lnSpc>
                <a:spcPct val="100000"/>
              </a:lnSpc>
              <a:spcBef>
                <a:spcPts val="0"/>
              </a:spcBef>
              <a:spcAft>
                <a:spcPts val="0"/>
              </a:spcAft>
              <a:buSzPts val="1100"/>
              <a:buNone/>
            </a:pPr>
            <a:r>
              <a:rPr lang="tr"/>
              <a:t>Tumors are visible in dark colors in T2W.</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In diffusion weigheted ımaging scans, highly celular tissues exhibit lower diffusion coefficients which is the bright areas in the figure. Cancer staging is made by evaluating the relationship of the bright parts seen in this sequence with the bladder wall.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sz="1200">
                <a:solidFill>
                  <a:schemeClr val="dk1"/>
                </a:solidFill>
                <a:latin typeface="Roboto"/>
                <a:ea typeface="Roboto"/>
                <a:cs typeface="Roboto"/>
                <a:sym typeface="Roboto"/>
              </a:rPr>
              <a:t>There are some challenges while segmenting bladder using MR images like intensity inhomogeneity in the lumen, weak wall boundaries, complex background intensity distribution and disconnected tumor region in the lumen.</a:t>
            </a:r>
            <a:endParaRPr sz="1200">
              <a:solidFill>
                <a:schemeClr val="dk1"/>
              </a:solidFill>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Vı-rads scoring is a </a:t>
            </a:r>
            <a:r>
              <a:rPr lang="tr" sz="1300">
                <a:solidFill>
                  <a:srgbClr val="31394D"/>
                </a:solidFill>
                <a:highlight>
                  <a:schemeClr val="lt1"/>
                </a:highlight>
                <a:latin typeface="Roboto"/>
                <a:ea typeface="Roboto"/>
                <a:cs typeface="Roboto"/>
                <a:sym typeface="Roboto"/>
              </a:rPr>
              <a:t>Structured reporting scheme for multiparametric bladder MRI in the evaluation of suspected bladder cancer. it is </a:t>
            </a:r>
            <a:r>
              <a:rPr lang="tr" sz="1300">
                <a:solidFill>
                  <a:srgbClr val="3D3D3D"/>
                </a:solidFill>
                <a:highlight>
                  <a:schemeClr val="lt1"/>
                </a:highlight>
                <a:latin typeface="Roboto"/>
                <a:ea typeface="Roboto"/>
                <a:cs typeface="Roboto"/>
                <a:sym typeface="Roboto"/>
              </a:rPr>
              <a:t>Proposed by the European Association of Urology in 2018. ıt uses T2Weigheted, Diffusion Weighted, and dynamic contrast enhancement techniques.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 name="Shape 14"/>
        <p:cNvGrpSpPr/>
        <p:nvPr/>
      </p:nvGrpSpPr>
      <p:grpSpPr>
        <a:xfrm>
          <a:off x="0" y="0"/>
          <a:ext cx="0" cy="0"/>
          <a:chOff x="0" y="0"/>
          <a:chExt cx="0" cy="0"/>
        </a:xfrm>
      </p:grpSpPr>
      <p:sp>
        <p:nvSpPr>
          <p:cNvPr id="15" name="Google Shape;15;p3"/>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7" name="Google Shape;17;p3"/>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8" name="Google Shape;18;p3"/>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9" name="Google Shape;1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3" name="Google Shape;23;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4" name="Google Shape;24;p4"/>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5" name="Google Shape;25;p4"/>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6" name="Google Shape;26;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0" name="Google Shape;30;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6"/>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6"/>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4" name="Google Shape;34;p6"/>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35" name="Google Shape;3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6" name="Shape 36"/>
        <p:cNvGrpSpPr/>
        <p:nvPr/>
      </p:nvGrpSpPr>
      <p:grpSpPr>
        <a:xfrm>
          <a:off x="0" y="0"/>
          <a:ext cx="0" cy="0"/>
          <a:chOff x="0" y="0"/>
          <a:chExt cx="0" cy="0"/>
        </a:xfrm>
      </p:grpSpPr>
      <p:sp>
        <p:nvSpPr>
          <p:cNvPr id="37" name="Google Shape;37;p7"/>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38" name="Google Shape;38;p7"/>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39" name="Google Shape;39;p7"/>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0" name="Google Shape;4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9"/>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0"/>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thekolkatamail.com/guest-blog-all-you-need-to-know-about-bladder-cancer/" TargetMode="External"/><Relationship Id="rId4" Type="http://schemas.openxmlformats.org/officeDocument/2006/relationships/hyperlink" Target="https://my.clevelandclinic.org/health/diseases/14326-bladder-cancer" TargetMode="External"/><Relationship Id="rId10" Type="http://schemas.openxmlformats.org/officeDocument/2006/relationships/hyperlink" Target="https://www.mayoclinic.org/diseases-conditions/bladder-cancer/symptoms-causes/syc-20356104" TargetMode="External"/><Relationship Id="rId9" Type="http://schemas.openxmlformats.org/officeDocument/2006/relationships/hyperlink" Target="https://www.ncbi.nlm.nih.gov/pmc/articles/PMC5832385/#:~:text=Multiparametric%20MRI%20(mpMRI)%20can%20be,MR%20spectroscopy%20(MRSI)%20images" TargetMode="External"/><Relationship Id="rId5" Type="http://schemas.openxmlformats.org/officeDocument/2006/relationships/hyperlink" Target="https://radiopaedia.org/articles/t2-weighted-image?lang=us" TargetMode="External"/><Relationship Id="rId6" Type="http://schemas.openxmlformats.org/officeDocument/2006/relationships/hyperlink" Target="https://radiopaedia.org/articles/diffusion-weighted-imaging-2" TargetMode="External"/><Relationship Id="rId7" Type="http://schemas.openxmlformats.org/officeDocument/2006/relationships/hyperlink" Target="https://radiopaedia.org/articles/vesical-imaging-reporting-and-data-system-vi-rads-2" TargetMode="External"/><Relationship Id="rId8" Type="http://schemas.openxmlformats.org/officeDocument/2006/relationships/hyperlink" Target="https://web.archive.org/web/20170510065614/https://www.radiology.wisc.edu/education/med_students/neuroradiology/NeuroRad/Intro/MRIintro.ht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3.jpg"/><Relationship Id="rId5" Type="http://schemas.openxmlformats.org/officeDocument/2006/relationships/image" Target="../media/image6.jpg"/><Relationship Id="rId6" Type="http://schemas.openxmlformats.org/officeDocument/2006/relationships/image" Target="../media/image4.jpg"/><Relationship Id="rId7"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tr" sz="2800"/>
              <a:t>Segmentation of Bladder Lesions and Detecting Level of Invasion using Mask R-CNN</a:t>
            </a:r>
            <a:endParaRPr/>
          </a:p>
        </p:txBody>
      </p:sp>
      <p:sp>
        <p:nvSpPr>
          <p:cNvPr id="65" name="Google Shape;65;p13"/>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0000"/>
              </a:lnSpc>
              <a:spcBef>
                <a:spcPts val="0"/>
              </a:spcBef>
              <a:spcAft>
                <a:spcPts val="0"/>
              </a:spcAft>
              <a:buClr>
                <a:schemeClr val="dk1"/>
              </a:buClr>
              <a:buSzPct val="68750"/>
              <a:buFont typeface="Arial"/>
              <a:buNone/>
            </a:pPr>
            <a:r>
              <a:t/>
            </a:r>
            <a:endParaRPr/>
          </a:p>
          <a:p>
            <a:pPr indent="0" lvl="0" marL="0" rtl="0" algn="l">
              <a:lnSpc>
                <a:spcPct val="100000"/>
              </a:lnSpc>
              <a:spcBef>
                <a:spcPts val="0"/>
              </a:spcBef>
              <a:spcAft>
                <a:spcPts val="0"/>
              </a:spcAft>
              <a:buClr>
                <a:schemeClr val="dk1"/>
              </a:buClr>
              <a:buSzPct val="68750"/>
              <a:buFont typeface="Arial"/>
              <a:buNone/>
            </a:pPr>
            <a:r>
              <a:rPr lang="tr"/>
              <a:t>Muhammed Göktepe, Erencan Uysal</a:t>
            </a:r>
            <a:endParaRPr/>
          </a:p>
          <a:p>
            <a:pPr indent="0" lvl="0" marL="0" rtl="0" algn="l">
              <a:lnSpc>
                <a:spcPct val="100000"/>
              </a:lnSpc>
              <a:spcBef>
                <a:spcPts val="0"/>
              </a:spcBef>
              <a:spcAft>
                <a:spcPts val="0"/>
              </a:spcAft>
              <a:buClr>
                <a:schemeClr val="dk1"/>
              </a:buClr>
              <a:buSzPct val="68750"/>
              <a:buFont typeface="Arial"/>
              <a:buNone/>
            </a:pPr>
            <a:r>
              <a:rPr lang="tr"/>
              <a:t>Advisors: Pınar Yanardağ, Suzan Üsküdarlı</a:t>
            </a:r>
            <a:endParaRPr/>
          </a:p>
          <a:p>
            <a:pPr indent="0" lvl="0" marL="0" rtl="0" algn="l">
              <a:lnSpc>
                <a:spcPct val="100000"/>
              </a:lnSpc>
              <a:spcBef>
                <a:spcPts val="0"/>
              </a:spcBef>
              <a:spcAft>
                <a:spcPts val="0"/>
              </a:spcAft>
              <a:buSzPct val="142857"/>
              <a:buNone/>
            </a:pPr>
            <a:r>
              <a:t/>
            </a:r>
            <a:endParaRPr/>
          </a:p>
        </p:txBody>
      </p:sp>
      <p:sp>
        <p:nvSpPr>
          <p:cNvPr id="66" name="Google Shape;6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tr">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pic>
        <p:nvPicPr>
          <p:cNvPr id="67" name="Google Shape;67;p13"/>
          <p:cNvPicPr preferRelativeResize="0"/>
          <p:nvPr/>
        </p:nvPicPr>
        <p:blipFill>
          <a:blip r:embed="rId3">
            <a:alphaModFix/>
          </a:blip>
          <a:stretch>
            <a:fillRect/>
          </a:stretch>
        </p:blipFill>
        <p:spPr>
          <a:xfrm>
            <a:off x="6906352" y="3110300"/>
            <a:ext cx="1716350" cy="1687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tr"/>
              <a:t>Diagnosis Steps</a:t>
            </a:r>
            <a:endParaRPr/>
          </a:p>
        </p:txBody>
      </p:sp>
      <p:sp>
        <p:nvSpPr>
          <p:cNvPr id="139" name="Google Shape;13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tr"/>
              <a:t>‹#›</a:t>
            </a:fld>
            <a:endParaRPr/>
          </a:p>
        </p:txBody>
      </p:sp>
      <p:pic>
        <p:nvPicPr>
          <p:cNvPr id="140" name="Google Shape;140;p22"/>
          <p:cNvPicPr preferRelativeResize="0"/>
          <p:nvPr/>
        </p:nvPicPr>
        <p:blipFill rotWithShape="1">
          <a:blip r:embed="rId3">
            <a:alphaModFix/>
          </a:blip>
          <a:srcRect b="0" l="0" r="0" t="0"/>
          <a:stretch/>
        </p:blipFill>
        <p:spPr>
          <a:xfrm>
            <a:off x="152400" y="1952350"/>
            <a:ext cx="8839204" cy="16228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Our Methodology</a:t>
            </a:r>
            <a:endParaRPr/>
          </a:p>
        </p:txBody>
      </p:sp>
      <p:sp>
        <p:nvSpPr>
          <p:cNvPr id="146" name="Google Shape;14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tr"/>
              <a:t>‹#›</a:t>
            </a:fld>
            <a:endParaRPr/>
          </a:p>
        </p:txBody>
      </p:sp>
      <p:pic>
        <p:nvPicPr>
          <p:cNvPr id="147" name="Google Shape;147;p23"/>
          <p:cNvPicPr preferRelativeResize="0"/>
          <p:nvPr/>
        </p:nvPicPr>
        <p:blipFill>
          <a:blip r:embed="rId3">
            <a:alphaModFix/>
          </a:blip>
          <a:stretch>
            <a:fillRect/>
          </a:stretch>
        </p:blipFill>
        <p:spPr>
          <a:xfrm>
            <a:off x="152425" y="2099875"/>
            <a:ext cx="8839204" cy="13768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tr"/>
              <a:t>Segmentation of DWI Scans</a:t>
            </a:r>
            <a:endParaRPr/>
          </a:p>
        </p:txBody>
      </p:sp>
      <p:sp>
        <p:nvSpPr>
          <p:cNvPr id="153" name="Google Shape;153;p24"/>
          <p:cNvSpPr txBox="1"/>
          <p:nvPr>
            <p:ph idx="1" type="body"/>
          </p:nvPr>
        </p:nvSpPr>
        <p:spPr>
          <a:xfrm>
            <a:off x="311725" y="1591500"/>
            <a:ext cx="3339000" cy="3620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Clr>
                <a:schemeClr val="lt1"/>
              </a:buClr>
              <a:buSzPts val="1300"/>
              <a:buChar char="●"/>
            </a:pPr>
            <a:r>
              <a:rPr lang="tr">
                <a:solidFill>
                  <a:schemeClr val="lt1"/>
                </a:solidFill>
              </a:rPr>
              <a:t>We used Mask RCNN for segmenting outer wall, inner wall and lesions in bladder.</a:t>
            </a:r>
            <a:endParaRPr>
              <a:solidFill>
                <a:schemeClr val="lt1"/>
              </a:solidFill>
            </a:endParaRPr>
          </a:p>
          <a:p>
            <a:pPr indent="-311150" lvl="0" marL="457200" rtl="0" algn="l">
              <a:lnSpc>
                <a:spcPct val="115000"/>
              </a:lnSpc>
              <a:spcBef>
                <a:spcPts val="0"/>
              </a:spcBef>
              <a:spcAft>
                <a:spcPts val="0"/>
              </a:spcAft>
              <a:buClr>
                <a:schemeClr val="lt1"/>
              </a:buClr>
              <a:buSzPts val="1300"/>
              <a:buChar char="●"/>
            </a:pPr>
            <a:r>
              <a:rPr lang="tr">
                <a:solidFill>
                  <a:schemeClr val="lt1"/>
                </a:solidFill>
              </a:rPr>
              <a:t>We used 40 epochs, all layers and 100 steps per epoch for training step.</a:t>
            </a:r>
            <a:endParaRPr>
              <a:solidFill>
                <a:schemeClr val="lt1"/>
              </a:solidFill>
            </a:endParaRPr>
          </a:p>
          <a:p>
            <a:pPr indent="-311150" lvl="0" marL="457200" rtl="0" algn="l">
              <a:lnSpc>
                <a:spcPct val="115000"/>
              </a:lnSpc>
              <a:spcBef>
                <a:spcPts val="0"/>
              </a:spcBef>
              <a:spcAft>
                <a:spcPts val="0"/>
              </a:spcAft>
              <a:buClr>
                <a:schemeClr val="lt1"/>
              </a:buClr>
              <a:buSzPts val="1300"/>
              <a:buChar char="●"/>
            </a:pPr>
            <a:r>
              <a:rPr lang="tr">
                <a:solidFill>
                  <a:schemeClr val="lt1"/>
                </a:solidFill>
              </a:rPr>
              <a:t>Our training dataset has 1226 DWI from 50 different patients.</a:t>
            </a:r>
            <a:endParaRPr>
              <a:solidFill>
                <a:schemeClr val="lt1"/>
              </a:solidFill>
            </a:endParaRPr>
          </a:p>
          <a:p>
            <a:pPr indent="-311150" lvl="0" marL="457200" rtl="0" algn="l">
              <a:lnSpc>
                <a:spcPct val="115000"/>
              </a:lnSpc>
              <a:spcBef>
                <a:spcPts val="0"/>
              </a:spcBef>
              <a:spcAft>
                <a:spcPts val="0"/>
              </a:spcAft>
              <a:buClr>
                <a:schemeClr val="lt1"/>
              </a:buClr>
              <a:buSzPts val="1300"/>
              <a:buChar char="●"/>
            </a:pPr>
            <a:r>
              <a:rPr lang="tr">
                <a:solidFill>
                  <a:schemeClr val="lt1"/>
                </a:solidFill>
              </a:rPr>
              <a:t>We used five-fold cross validation, thus we used all of these patients in testing.</a:t>
            </a:r>
            <a:endParaRPr sz="900">
              <a:solidFill>
                <a:schemeClr val="lt1"/>
              </a:solidFill>
            </a:endParaRPr>
          </a:p>
          <a:p>
            <a:pPr indent="0" lvl="0" marL="0" rtl="0" algn="l">
              <a:lnSpc>
                <a:spcPct val="115000"/>
              </a:lnSpc>
              <a:spcBef>
                <a:spcPts val="1200"/>
              </a:spcBef>
              <a:spcAft>
                <a:spcPts val="1200"/>
              </a:spcAft>
              <a:buSzPts val="1300"/>
              <a:buNone/>
            </a:pPr>
            <a:r>
              <a:rPr lang="tr" sz="900">
                <a:solidFill>
                  <a:schemeClr val="lt1"/>
                </a:solidFill>
              </a:rPr>
              <a:t>* Classification losses reflect how confident the model is when predicting the class labels, or in other words, how close the model is to predicting the correct class.</a:t>
            </a:r>
            <a:endParaRPr sz="900">
              <a:solidFill>
                <a:schemeClr val="lt1"/>
              </a:solidFill>
            </a:endParaRPr>
          </a:p>
        </p:txBody>
      </p:sp>
      <p:sp>
        <p:nvSpPr>
          <p:cNvPr id="154" name="Google Shape;15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tr"/>
              <a:t>‹#›</a:t>
            </a:fld>
            <a:endParaRPr/>
          </a:p>
        </p:txBody>
      </p:sp>
      <p:pic>
        <p:nvPicPr>
          <p:cNvPr id="155" name="Google Shape;155;p24"/>
          <p:cNvPicPr preferRelativeResize="0"/>
          <p:nvPr/>
        </p:nvPicPr>
        <p:blipFill>
          <a:blip r:embed="rId3">
            <a:alphaModFix/>
          </a:blip>
          <a:stretch>
            <a:fillRect/>
          </a:stretch>
        </p:blipFill>
        <p:spPr>
          <a:xfrm>
            <a:off x="5069288" y="407925"/>
            <a:ext cx="2885101" cy="2163824"/>
          </a:xfrm>
          <a:prstGeom prst="rect">
            <a:avLst/>
          </a:prstGeom>
          <a:noFill/>
          <a:ln>
            <a:noFill/>
          </a:ln>
        </p:spPr>
      </p:pic>
      <p:pic>
        <p:nvPicPr>
          <p:cNvPr id="156" name="Google Shape;156;p24"/>
          <p:cNvPicPr preferRelativeResize="0"/>
          <p:nvPr/>
        </p:nvPicPr>
        <p:blipFill>
          <a:blip r:embed="rId4">
            <a:alphaModFix/>
          </a:blip>
          <a:stretch>
            <a:fillRect/>
          </a:stretch>
        </p:blipFill>
        <p:spPr>
          <a:xfrm>
            <a:off x="5140463" y="2867975"/>
            <a:ext cx="2742734" cy="2057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tr"/>
              <a:t>Lesion with VIRADS - 1</a:t>
            </a:r>
            <a:endParaRPr/>
          </a:p>
        </p:txBody>
      </p:sp>
      <p:sp>
        <p:nvSpPr>
          <p:cNvPr id="162" name="Google Shape;16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tr"/>
              <a:t>‹#›</a:t>
            </a:fld>
            <a:endParaRPr/>
          </a:p>
        </p:txBody>
      </p:sp>
      <p:pic>
        <p:nvPicPr>
          <p:cNvPr id="163" name="Google Shape;163;p25"/>
          <p:cNvPicPr preferRelativeResize="0"/>
          <p:nvPr/>
        </p:nvPicPr>
        <p:blipFill>
          <a:blip r:embed="rId3">
            <a:alphaModFix/>
          </a:blip>
          <a:stretch>
            <a:fillRect/>
          </a:stretch>
        </p:blipFill>
        <p:spPr>
          <a:xfrm>
            <a:off x="4536450" y="1235150"/>
            <a:ext cx="3803326" cy="3872151"/>
          </a:xfrm>
          <a:prstGeom prst="rect">
            <a:avLst/>
          </a:prstGeom>
          <a:noFill/>
          <a:ln>
            <a:noFill/>
          </a:ln>
        </p:spPr>
      </p:pic>
      <p:pic>
        <p:nvPicPr>
          <p:cNvPr id="164" name="Google Shape;164;p25"/>
          <p:cNvPicPr preferRelativeResize="0"/>
          <p:nvPr/>
        </p:nvPicPr>
        <p:blipFill>
          <a:blip r:embed="rId4">
            <a:alphaModFix/>
          </a:blip>
          <a:stretch>
            <a:fillRect/>
          </a:stretch>
        </p:blipFill>
        <p:spPr>
          <a:xfrm>
            <a:off x="743525" y="1419775"/>
            <a:ext cx="3582276" cy="35822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Lesion with VIRADS - 2</a:t>
            </a:r>
            <a:endParaRPr/>
          </a:p>
        </p:txBody>
      </p:sp>
      <p:sp>
        <p:nvSpPr>
          <p:cNvPr id="170" name="Google Shape;17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tr"/>
              <a:t>‹#›</a:t>
            </a:fld>
            <a:endParaRPr/>
          </a:p>
        </p:txBody>
      </p:sp>
      <p:pic>
        <p:nvPicPr>
          <p:cNvPr id="171" name="Google Shape;171;p26"/>
          <p:cNvPicPr preferRelativeResize="0"/>
          <p:nvPr/>
        </p:nvPicPr>
        <p:blipFill>
          <a:blip r:embed="rId3">
            <a:alphaModFix/>
          </a:blip>
          <a:stretch>
            <a:fillRect/>
          </a:stretch>
        </p:blipFill>
        <p:spPr>
          <a:xfrm>
            <a:off x="705125" y="1408075"/>
            <a:ext cx="3602249" cy="3606849"/>
          </a:xfrm>
          <a:prstGeom prst="rect">
            <a:avLst/>
          </a:prstGeom>
          <a:noFill/>
          <a:ln>
            <a:noFill/>
          </a:ln>
        </p:spPr>
      </p:pic>
      <p:pic>
        <p:nvPicPr>
          <p:cNvPr id="172" name="Google Shape;172;p26"/>
          <p:cNvPicPr preferRelativeResize="0"/>
          <p:nvPr/>
        </p:nvPicPr>
        <p:blipFill>
          <a:blip r:embed="rId4">
            <a:alphaModFix/>
          </a:blip>
          <a:stretch>
            <a:fillRect/>
          </a:stretch>
        </p:blipFill>
        <p:spPr>
          <a:xfrm>
            <a:off x="4572000" y="1241400"/>
            <a:ext cx="3778201" cy="3846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Lesion with VIRADS - 4</a:t>
            </a:r>
            <a:endParaRPr/>
          </a:p>
        </p:txBody>
      </p:sp>
      <p:sp>
        <p:nvSpPr>
          <p:cNvPr id="178" name="Google Shape;17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tr"/>
              <a:t>‹#›</a:t>
            </a:fld>
            <a:endParaRPr/>
          </a:p>
        </p:txBody>
      </p:sp>
      <p:pic>
        <p:nvPicPr>
          <p:cNvPr id="179" name="Google Shape;179;p27"/>
          <p:cNvPicPr preferRelativeResize="0"/>
          <p:nvPr/>
        </p:nvPicPr>
        <p:blipFill>
          <a:blip r:embed="rId3">
            <a:alphaModFix/>
          </a:blip>
          <a:stretch>
            <a:fillRect/>
          </a:stretch>
        </p:blipFill>
        <p:spPr>
          <a:xfrm>
            <a:off x="740075" y="1423975"/>
            <a:ext cx="3565250" cy="3560024"/>
          </a:xfrm>
          <a:prstGeom prst="rect">
            <a:avLst/>
          </a:prstGeom>
          <a:noFill/>
          <a:ln>
            <a:noFill/>
          </a:ln>
        </p:spPr>
      </p:pic>
      <p:pic>
        <p:nvPicPr>
          <p:cNvPr id="180" name="Google Shape;180;p27"/>
          <p:cNvPicPr preferRelativeResize="0"/>
          <p:nvPr/>
        </p:nvPicPr>
        <p:blipFill>
          <a:blip r:embed="rId4">
            <a:alphaModFix/>
          </a:blip>
          <a:stretch>
            <a:fillRect/>
          </a:stretch>
        </p:blipFill>
        <p:spPr>
          <a:xfrm>
            <a:off x="4572000" y="1253541"/>
            <a:ext cx="3735713" cy="38032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Lesion with VIRADS - 5</a:t>
            </a:r>
            <a:endParaRPr/>
          </a:p>
        </p:txBody>
      </p:sp>
      <p:sp>
        <p:nvSpPr>
          <p:cNvPr id="186" name="Google Shape;18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tr"/>
              <a:t>‹#›</a:t>
            </a:fld>
            <a:endParaRPr/>
          </a:p>
        </p:txBody>
      </p:sp>
      <p:pic>
        <p:nvPicPr>
          <p:cNvPr id="187" name="Google Shape;187;p28"/>
          <p:cNvPicPr preferRelativeResize="0"/>
          <p:nvPr/>
        </p:nvPicPr>
        <p:blipFill>
          <a:blip r:embed="rId3">
            <a:alphaModFix/>
          </a:blip>
          <a:stretch>
            <a:fillRect/>
          </a:stretch>
        </p:blipFill>
        <p:spPr>
          <a:xfrm>
            <a:off x="4572000" y="1276600"/>
            <a:ext cx="3713025" cy="3780225"/>
          </a:xfrm>
          <a:prstGeom prst="rect">
            <a:avLst/>
          </a:prstGeom>
          <a:noFill/>
          <a:ln>
            <a:noFill/>
          </a:ln>
        </p:spPr>
      </p:pic>
      <p:pic>
        <p:nvPicPr>
          <p:cNvPr id="188" name="Google Shape;188;p28"/>
          <p:cNvPicPr preferRelativeResize="0"/>
          <p:nvPr/>
        </p:nvPicPr>
        <p:blipFill>
          <a:blip r:embed="rId4">
            <a:alphaModFix/>
          </a:blip>
          <a:stretch>
            <a:fillRect/>
          </a:stretch>
        </p:blipFill>
        <p:spPr>
          <a:xfrm>
            <a:off x="758625" y="1447850"/>
            <a:ext cx="3558175" cy="3542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tr"/>
              <a:t>‹#›</a:t>
            </a:fld>
            <a:endParaRPr/>
          </a:p>
        </p:txBody>
      </p:sp>
      <p:pic>
        <p:nvPicPr>
          <p:cNvPr id="194" name="Google Shape;194;p29"/>
          <p:cNvPicPr preferRelativeResize="0"/>
          <p:nvPr/>
        </p:nvPicPr>
        <p:blipFill rotWithShape="1">
          <a:blip r:embed="rId3">
            <a:alphaModFix/>
          </a:blip>
          <a:srcRect b="0" l="0" r="0" t="6375"/>
          <a:stretch/>
        </p:blipFill>
        <p:spPr>
          <a:xfrm>
            <a:off x="4937800" y="1380325"/>
            <a:ext cx="3733826" cy="3495574"/>
          </a:xfrm>
          <a:prstGeom prst="rect">
            <a:avLst/>
          </a:prstGeom>
          <a:noFill/>
          <a:ln>
            <a:noFill/>
          </a:ln>
        </p:spPr>
      </p:pic>
      <p:pic>
        <p:nvPicPr>
          <p:cNvPr id="195" name="Google Shape;195;p29"/>
          <p:cNvPicPr preferRelativeResize="0"/>
          <p:nvPr/>
        </p:nvPicPr>
        <p:blipFill>
          <a:blip r:embed="rId4">
            <a:alphaModFix/>
          </a:blip>
          <a:stretch>
            <a:fillRect/>
          </a:stretch>
        </p:blipFill>
        <p:spPr>
          <a:xfrm>
            <a:off x="928499" y="3187975"/>
            <a:ext cx="2616950" cy="983275"/>
          </a:xfrm>
          <a:prstGeom prst="rect">
            <a:avLst/>
          </a:prstGeom>
          <a:noFill/>
          <a:ln>
            <a:noFill/>
          </a:ln>
        </p:spPr>
      </p:pic>
      <p:pic>
        <p:nvPicPr>
          <p:cNvPr id="196" name="Google Shape;196;p29"/>
          <p:cNvPicPr preferRelativeResize="0"/>
          <p:nvPr/>
        </p:nvPicPr>
        <p:blipFill>
          <a:blip r:embed="rId5">
            <a:alphaModFix/>
          </a:blip>
          <a:stretch>
            <a:fillRect/>
          </a:stretch>
        </p:blipFill>
        <p:spPr>
          <a:xfrm>
            <a:off x="480450" y="1552250"/>
            <a:ext cx="4133575" cy="1286940"/>
          </a:xfrm>
          <a:prstGeom prst="rect">
            <a:avLst/>
          </a:prstGeom>
          <a:noFill/>
          <a:ln>
            <a:noFill/>
          </a:ln>
        </p:spPr>
      </p:pic>
      <p:sp>
        <p:nvSpPr>
          <p:cNvPr id="197" name="Google Shape;197;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Classification Features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Results with Ground Truths</a:t>
            </a:r>
            <a:endParaRPr/>
          </a:p>
        </p:txBody>
      </p:sp>
      <p:sp>
        <p:nvSpPr>
          <p:cNvPr id="203" name="Google Shape;20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tr"/>
              <a:t>‹#›</a:t>
            </a:fld>
            <a:endParaRPr/>
          </a:p>
        </p:txBody>
      </p:sp>
      <p:pic>
        <p:nvPicPr>
          <p:cNvPr id="204" name="Google Shape;204;p30"/>
          <p:cNvPicPr preferRelativeResize="0"/>
          <p:nvPr/>
        </p:nvPicPr>
        <p:blipFill>
          <a:blip r:embed="rId3">
            <a:alphaModFix/>
          </a:blip>
          <a:stretch>
            <a:fillRect/>
          </a:stretch>
        </p:blipFill>
        <p:spPr>
          <a:xfrm>
            <a:off x="152400" y="1873963"/>
            <a:ext cx="8839201" cy="19351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Results with Mask RCNN Segmented Images</a:t>
            </a:r>
            <a:endParaRPr/>
          </a:p>
        </p:txBody>
      </p:sp>
      <p:sp>
        <p:nvSpPr>
          <p:cNvPr id="210" name="Google Shape;21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tr"/>
              <a:t>‹#›</a:t>
            </a:fld>
            <a:endParaRPr/>
          </a:p>
        </p:txBody>
      </p:sp>
      <p:pic>
        <p:nvPicPr>
          <p:cNvPr id="211" name="Google Shape;211;p31"/>
          <p:cNvPicPr preferRelativeResize="0"/>
          <p:nvPr/>
        </p:nvPicPr>
        <p:blipFill>
          <a:blip r:embed="rId3">
            <a:alphaModFix/>
          </a:blip>
          <a:stretch>
            <a:fillRect/>
          </a:stretch>
        </p:blipFill>
        <p:spPr>
          <a:xfrm>
            <a:off x="108725" y="1896163"/>
            <a:ext cx="8839201" cy="19082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tr"/>
              <a:t>Motivations</a:t>
            </a:r>
            <a:endParaRPr/>
          </a:p>
        </p:txBody>
      </p:sp>
      <p:sp>
        <p:nvSpPr>
          <p:cNvPr id="73" name="Google Shape;73;p14"/>
          <p:cNvSpPr txBox="1"/>
          <p:nvPr>
            <p:ph idx="1" type="body"/>
          </p:nvPr>
        </p:nvSpPr>
        <p:spPr>
          <a:xfrm>
            <a:off x="311700" y="1505700"/>
            <a:ext cx="7333500" cy="30762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tr"/>
              <a:t>The bladder is a hollow muscular organ in your lower abdomen that stores urine.</a:t>
            </a:r>
            <a:endParaRPr/>
          </a:p>
          <a:p>
            <a:pPr indent="-311150" lvl="0" marL="457200" rtl="0" algn="l">
              <a:lnSpc>
                <a:spcPct val="115000"/>
              </a:lnSpc>
              <a:spcBef>
                <a:spcPts val="0"/>
              </a:spcBef>
              <a:spcAft>
                <a:spcPts val="0"/>
              </a:spcAft>
              <a:buSzPts val="1300"/>
              <a:buChar char="●"/>
            </a:pPr>
            <a:r>
              <a:rPr lang="tr"/>
              <a:t>Bladder Cancer is the 10th most common malignancy worldwide.</a:t>
            </a:r>
            <a:endParaRPr/>
          </a:p>
          <a:p>
            <a:pPr indent="-311150" lvl="0" marL="457200" rtl="0" algn="l">
              <a:lnSpc>
                <a:spcPct val="115000"/>
              </a:lnSpc>
              <a:spcBef>
                <a:spcPts val="0"/>
              </a:spcBef>
              <a:spcAft>
                <a:spcPts val="0"/>
              </a:spcAft>
              <a:buSzPts val="1300"/>
              <a:buChar char="●"/>
            </a:pPr>
            <a:r>
              <a:rPr lang="tr"/>
              <a:t>549,000 new cases and 200,000 deaths in 2018.</a:t>
            </a:r>
            <a:endParaRPr/>
          </a:p>
          <a:p>
            <a:pPr indent="-311150" lvl="0" marL="457200" rtl="0" algn="l">
              <a:lnSpc>
                <a:spcPct val="115000"/>
              </a:lnSpc>
              <a:spcBef>
                <a:spcPts val="0"/>
              </a:spcBef>
              <a:spcAft>
                <a:spcPts val="0"/>
              </a:spcAft>
              <a:buSzPts val="1300"/>
              <a:buChar char="●"/>
            </a:pPr>
            <a:r>
              <a:rPr lang="tr"/>
              <a:t>The 2-, 5, and 10-year recurrence rates were 61.1%, 69.5%, and 74.3%.</a:t>
            </a:r>
            <a:endParaRPr/>
          </a:p>
          <a:p>
            <a:pPr indent="0" lvl="0" marL="0" rtl="0" algn="l">
              <a:lnSpc>
                <a:spcPct val="115000"/>
              </a:lnSpc>
              <a:spcBef>
                <a:spcPts val="1200"/>
              </a:spcBef>
              <a:spcAft>
                <a:spcPts val="0"/>
              </a:spcAft>
              <a:buSzPts val="1300"/>
              <a:buNone/>
            </a:pPr>
            <a:r>
              <a:t/>
            </a:r>
            <a:endParaRPr sz="1600"/>
          </a:p>
          <a:p>
            <a:pPr indent="0" lvl="0" marL="0" rtl="0" algn="l">
              <a:lnSpc>
                <a:spcPct val="115000"/>
              </a:lnSpc>
              <a:spcBef>
                <a:spcPts val="1200"/>
              </a:spcBef>
              <a:spcAft>
                <a:spcPts val="1200"/>
              </a:spcAft>
              <a:buSzPts val="1300"/>
              <a:buNone/>
            </a:pPr>
            <a:r>
              <a:t/>
            </a:r>
            <a:endParaRPr/>
          </a:p>
        </p:txBody>
      </p:sp>
      <p:sp>
        <p:nvSpPr>
          <p:cNvPr id="74" name="Google Shape;7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t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Future Work</a:t>
            </a:r>
            <a:endParaRPr/>
          </a:p>
        </p:txBody>
      </p:sp>
      <p:sp>
        <p:nvSpPr>
          <p:cNvPr id="217" name="Google Shape;21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tr"/>
              <a:t>‹#›</a:t>
            </a:fld>
            <a:endParaRPr/>
          </a:p>
        </p:txBody>
      </p:sp>
      <p:sp>
        <p:nvSpPr>
          <p:cNvPr id="218" name="Google Shape;218;p32"/>
          <p:cNvSpPr txBox="1"/>
          <p:nvPr>
            <p:ph idx="1" type="body"/>
          </p:nvPr>
        </p:nvSpPr>
        <p:spPr>
          <a:xfrm>
            <a:off x="311700" y="1505700"/>
            <a:ext cx="8303700" cy="3076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tr"/>
              <a:t>The dataset of 50 patients is not enough to represent all VIRADS classes. There are only 10 patients with VIRADS 4 and 5 in this dataset. This may cause underfitting.</a:t>
            </a:r>
            <a:endParaRPr/>
          </a:p>
          <a:p>
            <a:pPr indent="-311150" lvl="0" marL="457200" rtl="0" algn="l">
              <a:spcBef>
                <a:spcPts val="0"/>
              </a:spcBef>
              <a:spcAft>
                <a:spcPts val="0"/>
              </a:spcAft>
              <a:buSzPts val="1300"/>
              <a:buChar char="●"/>
            </a:pPr>
            <a:r>
              <a:rPr lang="tr"/>
              <a:t>The amount of data should be increased to reach more accurate classification results. </a:t>
            </a:r>
            <a:endParaRPr/>
          </a:p>
          <a:p>
            <a:pPr indent="-311150" lvl="0" marL="457200" rtl="0" algn="l">
              <a:spcBef>
                <a:spcPts val="0"/>
              </a:spcBef>
              <a:spcAft>
                <a:spcPts val="0"/>
              </a:spcAft>
              <a:buSzPts val="1300"/>
              <a:buChar char="●"/>
            </a:pPr>
            <a:r>
              <a:rPr lang="tr"/>
              <a:t>The successful results of the ground truths show that the methodology is promising and open to progress.</a:t>
            </a:r>
            <a:endParaRPr/>
          </a:p>
          <a:p>
            <a:pPr indent="-311150" lvl="0" marL="457200" rtl="0" algn="l">
              <a:spcBef>
                <a:spcPts val="0"/>
              </a:spcBef>
              <a:spcAft>
                <a:spcPts val="0"/>
              </a:spcAft>
              <a:buSzPts val="1300"/>
              <a:buChar char="●"/>
            </a:pPr>
            <a:r>
              <a:rPr lang="tr"/>
              <a:t>This project can be improved with the addition of new data and fine tuning of the segmentation algorithm.</a:t>
            </a:r>
            <a:endParaRPr/>
          </a:p>
          <a:p>
            <a:pPr indent="0" lvl="0" marL="45720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Acknowledgement</a:t>
            </a:r>
            <a:endParaRPr/>
          </a:p>
        </p:txBody>
      </p:sp>
      <p:sp>
        <p:nvSpPr>
          <p:cNvPr id="224" name="Google Shape;224;p33"/>
          <p:cNvSpPr txBox="1"/>
          <p:nvPr>
            <p:ph idx="1" type="body"/>
          </p:nvPr>
        </p:nvSpPr>
        <p:spPr>
          <a:xfrm>
            <a:off x="311700" y="1505700"/>
            <a:ext cx="8160900" cy="3076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tr"/>
              <a:t>We would like to express our special thanks to Dr. Mustafa Orhan Nalbant and Dr. Rüştü Türkay for their precious efforts in the creation of the dataset and for sharing their knowledge.</a:t>
            </a:r>
            <a:endParaRPr/>
          </a:p>
          <a:p>
            <a:pPr indent="-311150" lvl="0" marL="457200" rtl="0" algn="l">
              <a:spcBef>
                <a:spcPts val="0"/>
              </a:spcBef>
              <a:spcAft>
                <a:spcPts val="0"/>
              </a:spcAft>
              <a:buSzPts val="1300"/>
              <a:buChar char="●"/>
            </a:pPr>
            <a:r>
              <a:rPr lang="tr"/>
              <a:t>We are grateful to Pınar Yanardağ and Suzan Üsküdarlı for guiding us with their experiences and for the time they have devoted to us.</a:t>
            </a:r>
            <a:endParaRPr/>
          </a:p>
          <a:p>
            <a:pPr indent="0" lvl="0" marL="0" rtl="0" algn="l">
              <a:spcBef>
                <a:spcPts val="0"/>
              </a:spcBef>
              <a:spcAft>
                <a:spcPts val="0"/>
              </a:spcAft>
              <a:buNone/>
            </a:pPr>
            <a:r>
              <a:t/>
            </a:r>
            <a:endParaRPr/>
          </a:p>
        </p:txBody>
      </p:sp>
      <p:sp>
        <p:nvSpPr>
          <p:cNvPr id="225" name="Google Shape;22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t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tr"/>
              <a:t>References</a:t>
            </a:r>
            <a:endParaRPr/>
          </a:p>
        </p:txBody>
      </p:sp>
      <p:sp>
        <p:nvSpPr>
          <p:cNvPr id="231" name="Google Shape;231;p34"/>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tr" u="sng">
                <a:solidFill>
                  <a:schemeClr val="hlink"/>
                </a:solidFill>
                <a:hlinkClick r:id="rId3"/>
              </a:rPr>
              <a:t>Guest Blog: All You Need To Know About Bladder Cancer</a:t>
            </a:r>
            <a:endParaRPr/>
          </a:p>
          <a:p>
            <a:pPr indent="-311150" lvl="0" marL="457200" rtl="0" algn="l">
              <a:lnSpc>
                <a:spcPct val="115000"/>
              </a:lnSpc>
              <a:spcBef>
                <a:spcPts val="0"/>
              </a:spcBef>
              <a:spcAft>
                <a:spcPts val="0"/>
              </a:spcAft>
              <a:buSzPts val="1300"/>
              <a:buChar char="●"/>
            </a:pPr>
            <a:r>
              <a:rPr lang="tr" u="sng">
                <a:solidFill>
                  <a:schemeClr val="hlink"/>
                </a:solidFill>
                <a:hlinkClick r:id="rId4"/>
              </a:rPr>
              <a:t>Bladder Cancer: Stages, Symptoms, Treatment &amp; Tests</a:t>
            </a:r>
            <a:endParaRPr/>
          </a:p>
          <a:p>
            <a:pPr indent="-311150" lvl="0" marL="457200" rtl="0" algn="l">
              <a:lnSpc>
                <a:spcPct val="115000"/>
              </a:lnSpc>
              <a:spcBef>
                <a:spcPts val="0"/>
              </a:spcBef>
              <a:spcAft>
                <a:spcPts val="0"/>
              </a:spcAft>
              <a:buSzPts val="1300"/>
              <a:buChar char="●"/>
            </a:pPr>
            <a:r>
              <a:rPr lang="tr" u="sng">
                <a:solidFill>
                  <a:schemeClr val="hlink"/>
                </a:solidFill>
                <a:hlinkClick r:id="rId5"/>
              </a:rPr>
              <a:t>T2 weighted image | Radiology Reference Article | Radiopaedia.org</a:t>
            </a:r>
            <a:endParaRPr/>
          </a:p>
          <a:p>
            <a:pPr indent="-311150" lvl="0" marL="457200" rtl="0" algn="l">
              <a:lnSpc>
                <a:spcPct val="115000"/>
              </a:lnSpc>
              <a:spcBef>
                <a:spcPts val="0"/>
              </a:spcBef>
              <a:spcAft>
                <a:spcPts val="0"/>
              </a:spcAft>
              <a:buSzPts val="1300"/>
              <a:buChar char="●"/>
            </a:pPr>
            <a:r>
              <a:rPr lang="tr" u="sng">
                <a:solidFill>
                  <a:schemeClr val="hlink"/>
                </a:solidFill>
                <a:hlinkClick r:id="rId6"/>
              </a:rPr>
              <a:t>Diffusion-weighted imaging | Radiology Reference Article | Radiopaedia.org</a:t>
            </a:r>
            <a:endParaRPr/>
          </a:p>
          <a:p>
            <a:pPr indent="-311150" lvl="0" marL="457200" rtl="0" algn="l">
              <a:lnSpc>
                <a:spcPct val="115000"/>
              </a:lnSpc>
              <a:spcBef>
                <a:spcPts val="0"/>
              </a:spcBef>
              <a:spcAft>
                <a:spcPts val="0"/>
              </a:spcAft>
              <a:buSzPts val="1300"/>
              <a:buChar char="●"/>
            </a:pPr>
            <a:r>
              <a:rPr lang="tr" u="sng">
                <a:solidFill>
                  <a:schemeClr val="hlink"/>
                </a:solidFill>
                <a:hlinkClick r:id="rId7"/>
              </a:rPr>
              <a:t>Vesical Imaging-Reporting and Data System (VI-RADS) | Radiology Reference Article | Radiopaedia.org</a:t>
            </a:r>
            <a:r>
              <a:rPr lang="tr"/>
              <a:t> </a:t>
            </a:r>
            <a:endParaRPr/>
          </a:p>
        </p:txBody>
      </p:sp>
      <p:sp>
        <p:nvSpPr>
          <p:cNvPr id="232" name="Google Shape;23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tr"/>
              <a:t>‹#›</a:t>
            </a:fld>
            <a:endParaRPr/>
          </a:p>
        </p:txBody>
      </p:sp>
      <p:sp>
        <p:nvSpPr>
          <p:cNvPr id="233" name="Google Shape;233;p34"/>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tr" u="sng">
                <a:solidFill>
                  <a:schemeClr val="hlink"/>
                </a:solidFill>
                <a:hlinkClick r:id="rId8"/>
              </a:rPr>
              <a:t>"Magnetic Resonance Imaging".</a:t>
            </a:r>
            <a:r>
              <a:rPr lang="tr"/>
              <a:t> University of Wisconsin. Archived from the original on 2017-05-10. </a:t>
            </a:r>
            <a:endParaRPr/>
          </a:p>
          <a:p>
            <a:pPr indent="-311150" lvl="0" marL="457200" rtl="0" algn="l">
              <a:lnSpc>
                <a:spcPct val="115000"/>
              </a:lnSpc>
              <a:spcBef>
                <a:spcPts val="0"/>
              </a:spcBef>
              <a:spcAft>
                <a:spcPts val="0"/>
              </a:spcAft>
              <a:buSzPts val="1300"/>
              <a:buChar char="●"/>
            </a:pPr>
            <a:r>
              <a:rPr lang="tr" u="sng">
                <a:solidFill>
                  <a:schemeClr val="hlink"/>
                </a:solidFill>
                <a:hlinkClick r:id="rId9"/>
              </a:rPr>
              <a:t>https://www.ncbi.nlm.nih.gov/pmc/articles/PMC5832385/#:~:text=Multiparametric%20MRI%20(mpMRI)%20can%20be,MR%20spectroscopy%20(MRSI)%20images</a:t>
            </a:r>
            <a:r>
              <a:rPr lang="tr"/>
              <a:t>. </a:t>
            </a:r>
            <a:endParaRPr/>
          </a:p>
          <a:p>
            <a:pPr indent="-311150" lvl="0" marL="457200" rtl="0" algn="l">
              <a:lnSpc>
                <a:spcPct val="115000"/>
              </a:lnSpc>
              <a:spcBef>
                <a:spcPts val="0"/>
              </a:spcBef>
              <a:spcAft>
                <a:spcPts val="0"/>
              </a:spcAft>
              <a:buSzPts val="1300"/>
              <a:buChar char="●"/>
            </a:pPr>
            <a:r>
              <a:rPr lang="tr"/>
              <a:t>Kaiming He, Georgia Gkioxari, Piotr Dollár, and Ross Girshick. Mask r-cnn, 2018</a:t>
            </a:r>
            <a:endParaRPr/>
          </a:p>
          <a:p>
            <a:pPr indent="-311150" lvl="0" marL="457200" rtl="0" algn="l">
              <a:lnSpc>
                <a:spcPct val="115000"/>
              </a:lnSpc>
              <a:spcBef>
                <a:spcPts val="0"/>
              </a:spcBef>
              <a:spcAft>
                <a:spcPts val="0"/>
              </a:spcAft>
              <a:buSzPts val="1300"/>
              <a:buChar char="●"/>
            </a:pPr>
            <a:r>
              <a:rPr lang="tr" u="sng">
                <a:solidFill>
                  <a:schemeClr val="hlink"/>
                </a:solidFill>
                <a:hlinkClick r:id="rId10"/>
              </a:rPr>
              <a:t>Bladder cancer - Symptoms and causes - Mayo Clinic</a:t>
            </a:r>
            <a:r>
              <a:rPr lang="t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tr"/>
              <a:t>Aims</a:t>
            </a:r>
            <a:endParaRPr/>
          </a:p>
        </p:txBody>
      </p:sp>
      <p:sp>
        <p:nvSpPr>
          <p:cNvPr id="80" name="Google Shape;80;p15"/>
          <p:cNvSpPr txBox="1"/>
          <p:nvPr>
            <p:ph idx="1" type="body"/>
          </p:nvPr>
        </p:nvSpPr>
        <p:spPr>
          <a:xfrm>
            <a:off x="311700" y="1505700"/>
            <a:ext cx="7768800" cy="3076200"/>
          </a:xfrm>
          <a:prstGeom prst="rect">
            <a:avLst/>
          </a:prstGeom>
          <a:noFill/>
          <a:ln>
            <a:noFill/>
          </a:ln>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rgbClr val="000000"/>
              </a:buClr>
              <a:buSzPts val="1400"/>
              <a:buFont typeface="Arial"/>
              <a:buChar char="●"/>
            </a:pPr>
            <a:r>
              <a:rPr lang="tr"/>
              <a:t>With this project, we wanted to assist radiologists by segmenting MR images.</a:t>
            </a:r>
            <a:endParaRPr/>
          </a:p>
          <a:p>
            <a:pPr indent="-317500" lvl="0" marL="457200" rtl="0" algn="l">
              <a:lnSpc>
                <a:spcPct val="100000"/>
              </a:lnSpc>
              <a:spcBef>
                <a:spcPts val="0"/>
              </a:spcBef>
              <a:spcAft>
                <a:spcPts val="0"/>
              </a:spcAft>
              <a:buClr>
                <a:srgbClr val="000000"/>
              </a:buClr>
              <a:buSzPts val="1400"/>
              <a:buFont typeface="Arial"/>
              <a:buChar char="●"/>
            </a:pPr>
            <a:r>
              <a:rPr lang="tr"/>
              <a:t>We segmented DWI MRI’s using Mask RCNN.</a:t>
            </a:r>
            <a:endParaRPr/>
          </a:p>
          <a:p>
            <a:pPr indent="-317500" lvl="0" marL="457200" rtl="0" algn="l">
              <a:lnSpc>
                <a:spcPct val="100000"/>
              </a:lnSpc>
              <a:spcBef>
                <a:spcPts val="0"/>
              </a:spcBef>
              <a:spcAft>
                <a:spcPts val="0"/>
              </a:spcAft>
              <a:buClr>
                <a:srgbClr val="000000"/>
              </a:buClr>
              <a:buSzPts val="1400"/>
              <a:buFont typeface="Arial"/>
              <a:buChar char="●"/>
            </a:pPr>
            <a:r>
              <a:rPr lang="tr"/>
              <a:t>We tried to develop a method for automatized VI-RADS scoring.</a:t>
            </a:r>
            <a:endParaRPr/>
          </a:p>
          <a:p>
            <a:pPr indent="-311150" lvl="0" marL="457200" rtl="0" algn="l">
              <a:lnSpc>
                <a:spcPct val="100000"/>
              </a:lnSpc>
              <a:spcBef>
                <a:spcPts val="0"/>
              </a:spcBef>
              <a:spcAft>
                <a:spcPts val="0"/>
              </a:spcAft>
              <a:buSzPts val="1300"/>
              <a:buChar char="●"/>
            </a:pPr>
            <a:r>
              <a:rPr lang="tr"/>
              <a:t>Our work can support radiologists in VI-RADS scoring of MRI’s of Bladder Cancers.</a:t>
            </a:r>
            <a:endParaRPr/>
          </a:p>
          <a:p>
            <a:pPr indent="0" lvl="0" marL="0" rtl="0" algn="l">
              <a:lnSpc>
                <a:spcPct val="100000"/>
              </a:lnSpc>
              <a:spcBef>
                <a:spcPts val="0"/>
              </a:spcBef>
              <a:spcAft>
                <a:spcPts val="0"/>
              </a:spcAft>
              <a:buNone/>
            </a:pPr>
            <a:r>
              <a:t/>
            </a:r>
            <a:endParaRPr/>
          </a:p>
          <a:p>
            <a:pPr indent="0" lvl="0" marL="0" rtl="0" algn="l">
              <a:lnSpc>
                <a:spcPct val="115000"/>
              </a:lnSpc>
              <a:spcBef>
                <a:spcPts val="0"/>
              </a:spcBef>
              <a:spcAft>
                <a:spcPts val="1200"/>
              </a:spcAft>
              <a:buSzPts val="1300"/>
              <a:buNone/>
            </a:pPr>
            <a:r>
              <a:t/>
            </a:r>
            <a:endParaRPr/>
          </a:p>
        </p:txBody>
      </p:sp>
      <p:sp>
        <p:nvSpPr>
          <p:cNvPr id="81" name="Google Shape;8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t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tr"/>
              <a:t>Bladder Cancer</a:t>
            </a:r>
            <a:endParaRPr/>
          </a:p>
        </p:txBody>
      </p:sp>
      <p:sp>
        <p:nvSpPr>
          <p:cNvPr id="87" name="Google Shape;87;p16"/>
          <p:cNvSpPr txBox="1"/>
          <p:nvPr>
            <p:ph idx="1" type="body"/>
          </p:nvPr>
        </p:nvSpPr>
        <p:spPr>
          <a:xfrm>
            <a:off x="62500" y="1295775"/>
            <a:ext cx="4094400" cy="3416400"/>
          </a:xfrm>
          <a:prstGeom prst="rect">
            <a:avLst/>
          </a:prstGeom>
          <a:noFill/>
          <a:ln>
            <a:noFill/>
          </a:ln>
        </p:spPr>
        <p:txBody>
          <a:bodyPr anchorCtr="0" anchor="t" bIns="91425" lIns="91425" spcFirstLastPara="1" rIns="91425" wrap="square" tIns="91425">
            <a:normAutofit/>
          </a:bodyPr>
          <a:lstStyle/>
          <a:p>
            <a:pPr indent="-307975" lvl="0" marL="457200" rtl="0" algn="l">
              <a:lnSpc>
                <a:spcPct val="115000"/>
              </a:lnSpc>
              <a:spcBef>
                <a:spcPts val="0"/>
              </a:spcBef>
              <a:spcAft>
                <a:spcPts val="0"/>
              </a:spcAft>
              <a:buClr>
                <a:schemeClr val="lt1"/>
              </a:buClr>
              <a:buSzPts val="1250"/>
              <a:buChar char="●"/>
            </a:pPr>
            <a:r>
              <a:rPr lang="tr" sz="1250">
                <a:solidFill>
                  <a:schemeClr val="lt1"/>
                </a:solidFill>
                <a:highlight>
                  <a:schemeClr val="dk1"/>
                </a:highlight>
              </a:rPr>
              <a:t>The bladder wall contains three main layers: the innermost mucosa, the muscularis propria , and the outermost serosa with perivesical fat.</a:t>
            </a:r>
            <a:endParaRPr sz="1250">
              <a:solidFill>
                <a:schemeClr val="lt1"/>
              </a:solidFill>
              <a:highlight>
                <a:schemeClr val="dk1"/>
              </a:highlight>
            </a:endParaRPr>
          </a:p>
          <a:p>
            <a:pPr indent="-307975" lvl="0" marL="457200" rtl="0" algn="l">
              <a:lnSpc>
                <a:spcPct val="115000"/>
              </a:lnSpc>
              <a:spcBef>
                <a:spcPts val="0"/>
              </a:spcBef>
              <a:spcAft>
                <a:spcPts val="0"/>
              </a:spcAft>
              <a:buClr>
                <a:schemeClr val="lt1"/>
              </a:buClr>
              <a:buSzPts val="1250"/>
              <a:buChar char="●"/>
            </a:pPr>
            <a:r>
              <a:rPr lang="tr" sz="1250">
                <a:solidFill>
                  <a:schemeClr val="lt1"/>
                </a:solidFill>
                <a:highlight>
                  <a:schemeClr val="dk1"/>
                </a:highlight>
              </a:rPr>
              <a:t>In the earliest stages the cancer has not invaded into the main muscle wall of the bladder.</a:t>
            </a:r>
            <a:endParaRPr sz="1250">
              <a:solidFill>
                <a:schemeClr val="lt1"/>
              </a:solidFill>
              <a:highlight>
                <a:schemeClr val="dk1"/>
              </a:highlight>
            </a:endParaRPr>
          </a:p>
          <a:p>
            <a:pPr indent="-307975" lvl="0" marL="457200" rtl="0" algn="l">
              <a:lnSpc>
                <a:spcPct val="115000"/>
              </a:lnSpc>
              <a:spcBef>
                <a:spcPts val="0"/>
              </a:spcBef>
              <a:spcAft>
                <a:spcPts val="0"/>
              </a:spcAft>
              <a:buClr>
                <a:schemeClr val="lt1"/>
              </a:buClr>
              <a:buSzPts val="1250"/>
              <a:buChar char="●"/>
            </a:pPr>
            <a:r>
              <a:rPr lang="tr" sz="1250">
                <a:solidFill>
                  <a:schemeClr val="lt1"/>
                </a:solidFill>
                <a:highlight>
                  <a:schemeClr val="dk1"/>
                </a:highlight>
              </a:rPr>
              <a:t>In Stage II, cancer has spread to the muscle wall of the bladder.</a:t>
            </a:r>
            <a:endParaRPr sz="1250">
              <a:solidFill>
                <a:schemeClr val="lt1"/>
              </a:solidFill>
              <a:highlight>
                <a:schemeClr val="dk1"/>
              </a:highlight>
            </a:endParaRPr>
          </a:p>
          <a:p>
            <a:pPr indent="-307975" lvl="0" marL="457200" rtl="0" algn="l">
              <a:lnSpc>
                <a:spcPct val="115000"/>
              </a:lnSpc>
              <a:spcBef>
                <a:spcPts val="0"/>
              </a:spcBef>
              <a:spcAft>
                <a:spcPts val="0"/>
              </a:spcAft>
              <a:buClr>
                <a:schemeClr val="lt1"/>
              </a:buClr>
              <a:buSzPts val="1250"/>
              <a:buChar char="●"/>
            </a:pPr>
            <a:r>
              <a:rPr lang="tr" sz="1250">
                <a:solidFill>
                  <a:schemeClr val="lt1"/>
                </a:solidFill>
                <a:highlight>
                  <a:schemeClr val="dk1"/>
                </a:highlight>
              </a:rPr>
              <a:t>In Stage III, the cancer has spread to the fatty tissue outside the bladder muscle.</a:t>
            </a:r>
            <a:endParaRPr sz="1250">
              <a:solidFill>
                <a:schemeClr val="lt1"/>
              </a:solidFill>
              <a:highlight>
                <a:schemeClr val="dk1"/>
              </a:highlight>
            </a:endParaRPr>
          </a:p>
          <a:p>
            <a:pPr indent="-307975" lvl="0" marL="457200" rtl="0" algn="l">
              <a:lnSpc>
                <a:spcPct val="115000"/>
              </a:lnSpc>
              <a:spcBef>
                <a:spcPts val="0"/>
              </a:spcBef>
              <a:spcAft>
                <a:spcPts val="0"/>
              </a:spcAft>
              <a:buClr>
                <a:schemeClr val="lt1"/>
              </a:buClr>
              <a:buSzPts val="1250"/>
              <a:buChar char="●"/>
            </a:pPr>
            <a:r>
              <a:rPr lang="tr" sz="1250">
                <a:solidFill>
                  <a:schemeClr val="lt1"/>
                </a:solidFill>
                <a:highlight>
                  <a:schemeClr val="dk1"/>
                </a:highlight>
              </a:rPr>
              <a:t>In Stage IV, the cancer has metastasized from the bladder to the lymph nodes or to other organs or bones.</a:t>
            </a:r>
            <a:endParaRPr sz="1250">
              <a:solidFill>
                <a:schemeClr val="lt1"/>
              </a:solidFill>
              <a:highlight>
                <a:schemeClr val="dk1"/>
              </a:highlight>
            </a:endParaRPr>
          </a:p>
        </p:txBody>
      </p:sp>
      <p:sp>
        <p:nvSpPr>
          <p:cNvPr id="88" name="Google Shape;8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tr">
                <a:solidFill>
                  <a:schemeClr val="dk2"/>
                </a:solidFill>
                <a:latin typeface="Roboto"/>
                <a:ea typeface="Roboto"/>
                <a:cs typeface="Roboto"/>
                <a:sym typeface="Roboto"/>
              </a:rPr>
              <a:t>‹#›</a:t>
            </a:fld>
            <a:endParaRPr>
              <a:solidFill>
                <a:schemeClr val="dk2"/>
              </a:solidFill>
              <a:latin typeface="Roboto"/>
              <a:ea typeface="Roboto"/>
              <a:cs typeface="Roboto"/>
              <a:sym typeface="Roboto"/>
            </a:endParaRPr>
          </a:p>
        </p:txBody>
      </p:sp>
      <p:pic>
        <p:nvPicPr>
          <p:cNvPr id="89" name="Google Shape;89;p16"/>
          <p:cNvPicPr preferRelativeResize="0"/>
          <p:nvPr/>
        </p:nvPicPr>
        <p:blipFill rotWithShape="1">
          <a:blip r:embed="rId3">
            <a:alphaModFix/>
          </a:blip>
          <a:srcRect b="0" l="0" r="0" t="0"/>
          <a:stretch/>
        </p:blipFill>
        <p:spPr>
          <a:xfrm>
            <a:off x="4572000" y="1030400"/>
            <a:ext cx="4387224" cy="341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tr"/>
              <a:t>Magnetic Resonance Imaging</a:t>
            </a:r>
            <a:endParaRPr/>
          </a:p>
        </p:txBody>
      </p:sp>
      <p:sp>
        <p:nvSpPr>
          <p:cNvPr id="95" name="Google Shape;9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tr"/>
              <a:t>‹#›</a:t>
            </a:fld>
            <a:endParaRPr/>
          </a:p>
        </p:txBody>
      </p:sp>
      <p:sp>
        <p:nvSpPr>
          <p:cNvPr id="96" name="Google Shape;96;p17"/>
          <p:cNvSpPr txBox="1"/>
          <p:nvPr>
            <p:ph idx="4294967295" type="body"/>
          </p:nvPr>
        </p:nvSpPr>
        <p:spPr>
          <a:xfrm>
            <a:off x="642375" y="1395125"/>
            <a:ext cx="7684800" cy="17463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Clr>
                <a:schemeClr val="dk1"/>
              </a:buClr>
              <a:buSzPts val="1300"/>
              <a:buFont typeface="Arial"/>
              <a:buChar char="●"/>
            </a:pPr>
            <a:r>
              <a:rPr lang="tr">
                <a:solidFill>
                  <a:schemeClr val="dk1"/>
                </a:solidFill>
                <a:highlight>
                  <a:srgbClr val="FFFFFF"/>
                </a:highlight>
                <a:latin typeface="Arial"/>
                <a:ea typeface="Arial"/>
                <a:cs typeface="Arial"/>
                <a:sym typeface="Arial"/>
              </a:rPr>
              <a:t>Magnetic Resonance Imaging (MRI)</a:t>
            </a:r>
            <a:r>
              <a:rPr lang="tr">
                <a:solidFill>
                  <a:schemeClr val="dk1"/>
                </a:solidFill>
                <a:latin typeface="Arial"/>
                <a:ea typeface="Arial"/>
                <a:cs typeface="Arial"/>
                <a:sym typeface="Arial"/>
              </a:rPr>
              <a:t> </a:t>
            </a:r>
            <a:r>
              <a:rPr lang="tr">
                <a:solidFill>
                  <a:schemeClr val="dk1"/>
                </a:solidFill>
                <a:highlight>
                  <a:srgbClr val="FFFFFF"/>
                </a:highlight>
                <a:latin typeface="Arial"/>
                <a:ea typeface="Arial"/>
                <a:cs typeface="Arial"/>
                <a:sym typeface="Arial"/>
              </a:rPr>
              <a:t>is a non-invasive imaging technology that produces three dimensional detailed anatomical images.</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tr">
                <a:solidFill>
                  <a:schemeClr val="dk1"/>
                </a:solidFill>
              </a:rPr>
              <a:t>Multiparametric MRI (mpMRI) is method of trying to obtain an image by combining T2-weighted (T2WI), diffusion weighted (DWI), dynamic contrast enhanced (DCEI) and, if desired, MR spectroscopy (MRSI) images.</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tr">
                <a:solidFill>
                  <a:schemeClr val="dk1"/>
                </a:solidFill>
              </a:rPr>
              <a:t>This method is usually used in the bladder and prostate imaging.</a:t>
            </a:r>
            <a:endParaRPr>
              <a:solidFill>
                <a:schemeClr val="dk1"/>
              </a:solidFill>
            </a:endParaRPr>
          </a:p>
        </p:txBody>
      </p:sp>
      <p:pic>
        <p:nvPicPr>
          <p:cNvPr id="97" name="Google Shape;97;p17"/>
          <p:cNvPicPr preferRelativeResize="0"/>
          <p:nvPr/>
        </p:nvPicPr>
        <p:blipFill rotWithShape="1">
          <a:blip r:embed="rId3">
            <a:alphaModFix/>
          </a:blip>
          <a:srcRect b="0" l="0" r="0" t="0"/>
          <a:stretch/>
        </p:blipFill>
        <p:spPr>
          <a:xfrm>
            <a:off x="2456100" y="3293825"/>
            <a:ext cx="1163999" cy="1163999"/>
          </a:xfrm>
          <a:prstGeom prst="rect">
            <a:avLst/>
          </a:prstGeom>
          <a:noFill/>
          <a:ln>
            <a:noFill/>
          </a:ln>
        </p:spPr>
      </p:pic>
      <p:pic>
        <p:nvPicPr>
          <p:cNvPr id="98" name="Google Shape;98;p17"/>
          <p:cNvPicPr preferRelativeResize="0"/>
          <p:nvPr/>
        </p:nvPicPr>
        <p:blipFill rotWithShape="1">
          <a:blip r:embed="rId4">
            <a:alphaModFix/>
          </a:blip>
          <a:srcRect b="0" l="0" r="0" t="0"/>
          <a:stretch/>
        </p:blipFill>
        <p:spPr>
          <a:xfrm>
            <a:off x="1128000" y="3293825"/>
            <a:ext cx="1164000" cy="1164000"/>
          </a:xfrm>
          <a:prstGeom prst="rect">
            <a:avLst/>
          </a:prstGeom>
          <a:noFill/>
          <a:ln>
            <a:noFill/>
          </a:ln>
        </p:spPr>
      </p:pic>
      <p:pic>
        <p:nvPicPr>
          <p:cNvPr id="99" name="Google Shape;99;p17"/>
          <p:cNvPicPr preferRelativeResize="0"/>
          <p:nvPr/>
        </p:nvPicPr>
        <p:blipFill rotWithShape="1">
          <a:blip r:embed="rId5">
            <a:alphaModFix/>
          </a:blip>
          <a:srcRect b="0" l="0" r="0" t="0"/>
          <a:stretch/>
        </p:blipFill>
        <p:spPr>
          <a:xfrm>
            <a:off x="3784212" y="3293838"/>
            <a:ext cx="1401117" cy="1164000"/>
          </a:xfrm>
          <a:prstGeom prst="rect">
            <a:avLst/>
          </a:prstGeom>
          <a:noFill/>
          <a:ln>
            <a:noFill/>
          </a:ln>
        </p:spPr>
      </p:pic>
      <p:pic>
        <p:nvPicPr>
          <p:cNvPr id="100" name="Google Shape;100;p17"/>
          <p:cNvPicPr preferRelativeResize="0"/>
          <p:nvPr/>
        </p:nvPicPr>
        <p:blipFill rotWithShape="1">
          <a:blip r:embed="rId6">
            <a:alphaModFix/>
          </a:blip>
          <a:srcRect b="0" l="0" r="0" t="0"/>
          <a:stretch/>
        </p:blipFill>
        <p:spPr>
          <a:xfrm>
            <a:off x="5294173" y="3293825"/>
            <a:ext cx="1401125" cy="1164021"/>
          </a:xfrm>
          <a:prstGeom prst="rect">
            <a:avLst/>
          </a:prstGeom>
          <a:noFill/>
          <a:ln>
            <a:noFill/>
          </a:ln>
        </p:spPr>
      </p:pic>
      <p:pic>
        <p:nvPicPr>
          <p:cNvPr id="101" name="Google Shape;101;p17"/>
          <p:cNvPicPr preferRelativeResize="0"/>
          <p:nvPr/>
        </p:nvPicPr>
        <p:blipFill rotWithShape="1">
          <a:blip r:embed="rId7">
            <a:alphaModFix/>
          </a:blip>
          <a:srcRect b="0" l="0" r="0" t="0"/>
          <a:stretch/>
        </p:blipFill>
        <p:spPr>
          <a:xfrm>
            <a:off x="6781625" y="3293825"/>
            <a:ext cx="1401125" cy="1164016"/>
          </a:xfrm>
          <a:prstGeom prst="rect">
            <a:avLst/>
          </a:prstGeom>
          <a:noFill/>
          <a:ln>
            <a:noFill/>
          </a:ln>
        </p:spPr>
      </p:pic>
      <p:sp>
        <p:nvSpPr>
          <p:cNvPr id="102" name="Google Shape;102;p17"/>
          <p:cNvSpPr txBox="1"/>
          <p:nvPr>
            <p:ph idx="4294967295" type="body"/>
          </p:nvPr>
        </p:nvSpPr>
        <p:spPr>
          <a:xfrm>
            <a:off x="1102950" y="4457850"/>
            <a:ext cx="7369500" cy="393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tr" sz="1000">
                <a:solidFill>
                  <a:schemeClr val="dk1"/>
                </a:solidFill>
                <a:highlight>
                  <a:srgbClr val="FFFFFF"/>
                </a:highlight>
                <a:latin typeface="Arial"/>
                <a:ea typeface="Arial"/>
                <a:cs typeface="Arial"/>
                <a:sym typeface="Arial"/>
              </a:rPr>
              <a:t>          T1WI                             T2WI                               DWI                                      ADCI                                DCEI    </a:t>
            </a:r>
            <a:endParaRPr sz="1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tr"/>
              <a:t>T2W Scans</a:t>
            </a:r>
            <a:endParaRPr/>
          </a:p>
        </p:txBody>
      </p:sp>
      <p:sp>
        <p:nvSpPr>
          <p:cNvPr id="108" name="Google Shape;10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tr"/>
              <a:t>‹#›</a:t>
            </a:fld>
            <a:endParaRPr/>
          </a:p>
        </p:txBody>
      </p:sp>
      <p:pic>
        <p:nvPicPr>
          <p:cNvPr id="109" name="Google Shape;109;p18"/>
          <p:cNvPicPr preferRelativeResize="0"/>
          <p:nvPr/>
        </p:nvPicPr>
        <p:blipFill rotWithShape="1">
          <a:blip r:embed="rId3">
            <a:alphaModFix/>
          </a:blip>
          <a:srcRect b="0" l="0" r="0" t="0"/>
          <a:stretch/>
        </p:blipFill>
        <p:spPr>
          <a:xfrm>
            <a:off x="5361675" y="1230075"/>
            <a:ext cx="3220800" cy="3220800"/>
          </a:xfrm>
          <a:prstGeom prst="rect">
            <a:avLst/>
          </a:prstGeom>
          <a:noFill/>
          <a:ln>
            <a:noFill/>
          </a:ln>
        </p:spPr>
      </p:pic>
      <p:sp>
        <p:nvSpPr>
          <p:cNvPr id="110" name="Google Shape;110;p18"/>
          <p:cNvSpPr txBox="1"/>
          <p:nvPr>
            <p:ph idx="1" type="body"/>
          </p:nvPr>
        </p:nvSpPr>
        <p:spPr>
          <a:xfrm>
            <a:off x="232100" y="1436700"/>
            <a:ext cx="3127500" cy="2971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lt1"/>
              </a:buClr>
              <a:buSzPts val="1300"/>
              <a:buChar char="●"/>
            </a:pPr>
            <a:r>
              <a:rPr lang="tr">
                <a:solidFill>
                  <a:schemeClr val="lt1"/>
                </a:solidFill>
              </a:rPr>
              <a:t>T2W scans measure spin–spin relaxation by using long TR and TE times</a:t>
            </a:r>
            <a:endParaRPr>
              <a:solidFill>
                <a:schemeClr val="lt1"/>
              </a:solidFill>
            </a:endParaRPr>
          </a:p>
          <a:p>
            <a:pPr indent="-311150" lvl="0" marL="457200" rtl="0" algn="l">
              <a:lnSpc>
                <a:spcPct val="115000"/>
              </a:lnSpc>
              <a:spcBef>
                <a:spcPts val="0"/>
              </a:spcBef>
              <a:spcAft>
                <a:spcPts val="0"/>
              </a:spcAft>
              <a:buClr>
                <a:schemeClr val="lt1"/>
              </a:buClr>
              <a:buSzPts val="1300"/>
              <a:buChar char="●"/>
            </a:pPr>
            <a:r>
              <a:rPr lang="tr">
                <a:solidFill>
                  <a:schemeClr val="lt1"/>
                </a:solidFill>
              </a:rPr>
              <a:t>Higher signal for more water content</a:t>
            </a:r>
            <a:endParaRPr>
              <a:solidFill>
                <a:schemeClr val="lt1"/>
              </a:solidFill>
            </a:endParaRPr>
          </a:p>
          <a:p>
            <a:pPr indent="-311150" lvl="0" marL="457200" rtl="0" algn="l">
              <a:lnSpc>
                <a:spcPct val="115000"/>
              </a:lnSpc>
              <a:spcBef>
                <a:spcPts val="0"/>
              </a:spcBef>
              <a:spcAft>
                <a:spcPts val="0"/>
              </a:spcAft>
              <a:buClr>
                <a:schemeClr val="lt1"/>
              </a:buClr>
              <a:buSzPts val="1300"/>
              <a:buChar char="●"/>
            </a:pPr>
            <a:r>
              <a:rPr lang="tr">
                <a:solidFill>
                  <a:schemeClr val="lt1"/>
                </a:solidFill>
              </a:rPr>
              <a:t>Low signal for paramagnetic substances (like fat)</a:t>
            </a:r>
            <a:endParaRPr>
              <a:solidFill>
                <a:schemeClr val="lt1"/>
              </a:solidFill>
            </a:endParaRPr>
          </a:p>
          <a:p>
            <a:pPr indent="-311150" lvl="0" marL="457200" rtl="0" algn="l">
              <a:lnSpc>
                <a:spcPct val="115000"/>
              </a:lnSpc>
              <a:spcBef>
                <a:spcPts val="0"/>
              </a:spcBef>
              <a:spcAft>
                <a:spcPts val="0"/>
              </a:spcAft>
              <a:buClr>
                <a:schemeClr val="lt1"/>
              </a:buClr>
              <a:buSzPts val="1300"/>
              <a:buChar char="●"/>
            </a:pPr>
            <a:r>
              <a:rPr lang="tr">
                <a:solidFill>
                  <a:schemeClr val="lt1"/>
                </a:solidFill>
              </a:rPr>
              <a:t>These scans generally used to make a first impression about lesions.</a:t>
            </a:r>
            <a:endParaRPr>
              <a:solidFill>
                <a:schemeClr val="lt1"/>
              </a:solidFill>
            </a:endParaRPr>
          </a:p>
          <a:p>
            <a:pPr indent="-311150" lvl="0" marL="457200" rtl="0" algn="l">
              <a:lnSpc>
                <a:spcPct val="115000"/>
              </a:lnSpc>
              <a:spcBef>
                <a:spcPts val="0"/>
              </a:spcBef>
              <a:spcAft>
                <a:spcPts val="0"/>
              </a:spcAft>
              <a:buClr>
                <a:schemeClr val="lt1"/>
              </a:buClr>
              <a:buSzPts val="1300"/>
              <a:buChar char="●"/>
            </a:pPr>
            <a:r>
              <a:rPr lang="tr">
                <a:solidFill>
                  <a:schemeClr val="lt1"/>
                </a:solidFill>
              </a:rPr>
              <a:t>Tumors are visible in dark colors in T2W.</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tr"/>
              <a:t>DWI Scans</a:t>
            </a:r>
            <a:endParaRPr/>
          </a:p>
        </p:txBody>
      </p:sp>
      <p:sp>
        <p:nvSpPr>
          <p:cNvPr id="116" name="Google Shape;11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tr"/>
              <a:t>‹#›</a:t>
            </a:fld>
            <a:endParaRPr/>
          </a:p>
        </p:txBody>
      </p:sp>
      <p:pic>
        <p:nvPicPr>
          <p:cNvPr id="117" name="Google Shape;117;p19"/>
          <p:cNvPicPr preferRelativeResize="0"/>
          <p:nvPr/>
        </p:nvPicPr>
        <p:blipFill rotWithShape="1">
          <a:blip r:embed="rId3">
            <a:alphaModFix/>
          </a:blip>
          <a:srcRect b="0" l="0" r="0" t="0"/>
          <a:stretch/>
        </p:blipFill>
        <p:spPr>
          <a:xfrm>
            <a:off x="5215575" y="1228925"/>
            <a:ext cx="3573625" cy="2968850"/>
          </a:xfrm>
          <a:prstGeom prst="rect">
            <a:avLst/>
          </a:prstGeom>
          <a:noFill/>
          <a:ln>
            <a:noFill/>
          </a:ln>
        </p:spPr>
      </p:pic>
      <p:sp>
        <p:nvSpPr>
          <p:cNvPr id="118" name="Google Shape;118;p19"/>
          <p:cNvSpPr txBox="1"/>
          <p:nvPr>
            <p:ph idx="1" type="body"/>
          </p:nvPr>
        </p:nvSpPr>
        <p:spPr>
          <a:xfrm>
            <a:off x="216325" y="1376700"/>
            <a:ext cx="3222900" cy="2900700"/>
          </a:xfrm>
          <a:prstGeom prst="rect">
            <a:avLst/>
          </a:prstGeom>
          <a:noFill/>
          <a:ln>
            <a:noFill/>
          </a:ln>
        </p:spPr>
        <p:txBody>
          <a:bodyPr anchorCtr="0" anchor="t" bIns="91425" lIns="91425" spcFirstLastPara="1" rIns="91425" wrap="square" tIns="91425">
            <a:normAutofit lnSpcReduction="10000"/>
          </a:bodyPr>
          <a:lstStyle/>
          <a:p>
            <a:pPr indent="-311150" lvl="0" marL="457200" rtl="0" algn="l">
              <a:lnSpc>
                <a:spcPct val="150000"/>
              </a:lnSpc>
              <a:spcBef>
                <a:spcPts val="0"/>
              </a:spcBef>
              <a:spcAft>
                <a:spcPts val="0"/>
              </a:spcAft>
              <a:buClr>
                <a:schemeClr val="lt1"/>
              </a:buClr>
              <a:buSzPts val="1300"/>
              <a:buChar char="●"/>
            </a:pPr>
            <a:r>
              <a:rPr lang="tr">
                <a:solidFill>
                  <a:schemeClr val="lt1"/>
                </a:solidFill>
                <a:highlight>
                  <a:schemeClr val="dk1"/>
                </a:highlight>
              </a:rPr>
              <a:t>It is a form of MR imaging based upon measuring the random Brownian motion of water molecules within a voxel of tissue. </a:t>
            </a:r>
            <a:endParaRPr>
              <a:solidFill>
                <a:schemeClr val="lt1"/>
              </a:solidFill>
              <a:highlight>
                <a:schemeClr val="dk1"/>
              </a:highlight>
            </a:endParaRPr>
          </a:p>
          <a:p>
            <a:pPr indent="-311150" lvl="0" marL="457200" rtl="0" algn="l">
              <a:lnSpc>
                <a:spcPct val="150000"/>
              </a:lnSpc>
              <a:spcBef>
                <a:spcPts val="0"/>
              </a:spcBef>
              <a:spcAft>
                <a:spcPts val="0"/>
              </a:spcAft>
              <a:buClr>
                <a:schemeClr val="lt1"/>
              </a:buClr>
              <a:buSzPts val="1300"/>
              <a:buChar char="●"/>
            </a:pPr>
            <a:r>
              <a:rPr lang="tr">
                <a:solidFill>
                  <a:schemeClr val="lt1"/>
                </a:solidFill>
                <a:highlight>
                  <a:schemeClr val="dk1"/>
                </a:highlight>
              </a:rPr>
              <a:t>Highly cellular tissues exhibit lower diffusion coefficients.</a:t>
            </a:r>
            <a:endParaRPr>
              <a:solidFill>
                <a:schemeClr val="lt1"/>
              </a:solidFill>
              <a:highlight>
                <a:schemeClr val="dk1"/>
              </a:highlight>
            </a:endParaRPr>
          </a:p>
          <a:p>
            <a:pPr indent="-311150" lvl="0" marL="457200" rtl="0" algn="l">
              <a:lnSpc>
                <a:spcPct val="150000"/>
              </a:lnSpc>
              <a:spcBef>
                <a:spcPts val="0"/>
              </a:spcBef>
              <a:spcAft>
                <a:spcPts val="0"/>
              </a:spcAft>
              <a:buClr>
                <a:schemeClr val="lt1"/>
              </a:buClr>
              <a:buSzPts val="1300"/>
              <a:buChar char="●"/>
            </a:pPr>
            <a:r>
              <a:rPr lang="tr">
                <a:solidFill>
                  <a:schemeClr val="lt1"/>
                </a:solidFill>
                <a:highlight>
                  <a:schemeClr val="dk1"/>
                </a:highlight>
              </a:rPr>
              <a:t>Cancer staging is made by evaluating the relationship of the bright parts seen in this sequence with the bladder wall.</a:t>
            </a:r>
            <a:endParaRPr>
              <a:solidFill>
                <a:schemeClr val="lt1"/>
              </a:solidFill>
              <a:highlight>
                <a:schemeClr val="dk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tr"/>
              <a:t>Challenges in MRI Segmentation</a:t>
            </a:r>
            <a:endParaRPr/>
          </a:p>
        </p:txBody>
      </p:sp>
      <p:sp>
        <p:nvSpPr>
          <p:cNvPr id="124" name="Google Shape;12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tr"/>
              <a:t>‹#›</a:t>
            </a:fld>
            <a:endParaRPr/>
          </a:p>
        </p:txBody>
      </p:sp>
      <p:sp>
        <p:nvSpPr>
          <p:cNvPr id="125" name="Google Shape;125;p20"/>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tr"/>
              <a:t>Challenges in computer-assisted segmentation of bladder MR images (highlighted in red boxes). Image regions in red boxes represent: </a:t>
            </a:r>
            <a:endParaRPr/>
          </a:p>
          <a:p>
            <a:pPr indent="-311150" lvl="0" marL="457200" rtl="0" algn="l">
              <a:lnSpc>
                <a:spcPct val="115000"/>
              </a:lnSpc>
              <a:spcBef>
                <a:spcPts val="1200"/>
              </a:spcBef>
              <a:spcAft>
                <a:spcPts val="0"/>
              </a:spcAft>
              <a:buSzPts val="1300"/>
              <a:buChar char="●"/>
            </a:pPr>
            <a:r>
              <a:rPr lang="tr"/>
              <a:t>(a) intensity inhomogeneity in the lumen, </a:t>
            </a:r>
            <a:endParaRPr/>
          </a:p>
          <a:p>
            <a:pPr indent="-311150" lvl="0" marL="457200" rtl="0" algn="l">
              <a:lnSpc>
                <a:spcPct val="115000"/>
              </a:lnSpc>
              <a:spcBef>
                <a:spcPts val="0"/>
              </a:spcBef>
              <a:spcAft>
                <a:spcPts val="0"/>
              </a:spcAft>
              <a:buSzPts val="1300"/>
              <a:buChar char="●"/>
            </a:pPr>
            <a:r>
              <a:rPr lang="tr"/>
              <a:t>(b) weak wall boundaries, </a:t>
            </a:r>
            <a:endParaRPr/>
          </a:p>
          <a:p>
            <a:pPr indent="-311150" lvl="0" marL="457200" rtl="0" algn="l">
              <a:lnSpc>
                <a:spcPct val="115000"/>
              </a:lnSpc>
              <a:spcBef>
                <a:spcPts val="0"/>
              </a:spcBef>
              <a:spcAft>
                <a:spcPts val="0"/>
              </a:spcAft>
              <a:buSzPts val="1300"/>
              <a:buChar char="●"/>
            </a:pPr>
            <a:r>
              <a:rPr lang="tr"/>
              <a:t>(c) complex background intensity distribution,</a:t>
            </a:r>
            <a:endParaRPr/>
          </a:p>
          <a:p>
            <a:pPr indent="-311150" lvl="0" marL="457200" rtl="0" algn="l">
              <a:lnSpc>
                <a:spcPct val="115000"/>
              </a:lnSpc>
              <a:spcBef>
                <a:spcPts val="0"/>
              </a:spcBef>
              <a:spcAft>
                <a:spcPts val="0"/>
              </a:spcAft>
              <a:buSzPts val="1300"/>
              <a:buChar char="●"/>
            </a:pPr>
            <a:r>
              <a:rPr lang="tr"/>
              <a:t>(d) disconnected tumor region in the lumen, respectively.</a:t>
            </a:r>
            <a:endParaRPr/>
          </a:p>
          <a:p>
            <a:pPr indent="0" lvl="0" marL="0" rtl="0" algn="l">
              <a:lnSpc>
                <a:spcPct val="115000"/>
              </a:lnSpc>
              <a:spcBef>
                <a:spcPts val="1200"/>
              </a:spcBef>
              <a:spcAft>
                <a:spcPts val="1200"/>
              </a:spcAft>
              <a:buSzPts val="1300"/>
              <a:buNone/>
            </a:pPr>
            <a:r>
              <a:t/>
            </a:r>
            <a:endParaRPr/>
          </a:p>
        </p:txBody>
      </p:sp>
      <p:pic>
        <p:nvPicPr>
          <p:cNvPr id="126" name="Google Shape;126;p20"/>
          <p:cNvPicPr preferRelativeResize="0"/>
          <p:nvPr/>
        </p:nvPicPr>
        <p:blipFill rotWithShape="1">
          <a:blip r:embed="rId3">
            <a:alphaModFix/>
          </a:blip>
          <a:srcRect b="0" l="0" r="0" t="0"/>
          <a:stretch/>
        </p:blipFill>
        <p:spPr>
          <a:xfrm>
            <a:off x="247950" y="1430950"/>
            <a:ext cx="4119981" cy="3304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tr"/>
              <a:t>VI-RADS Scoring</a:t>
            </a:r>
            <a:endParaRPr/>
          </a:p>
        </p:txBody>
      </p:sp>
      <p:sp>
        <p:nvSpPr>
          <p:cNvPr id="132" name="Google Shape;13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tr"/>
              <a:t>‹#›</a:t>
            </a:fld>
            <a:endParaRPr/>
          </a:p>
        </p:txBody>
      </p:sp>
      <p:sp>
        <p:nvSpPr>
          <p:cNvPr id="133" name="Google Shape;133;p21"/>
          <p:cNvSpPr txBox="1"/>
          <p:nvPr>
            <p:ph idx="4294967295" type="body"/>
          </p:nvPr>
        </p:nvSpPr>
        <p:spPr>
          <a:xfrm>
            <a:off x="784400" y="1504150"/>
            <a:ext cx="7049100" cy="40986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Clr>
                <a:schemeClr val="dk1"/>
              </a:buClr>
              <a:buSzPts val="1300"/>
              <a:buChar char="●"/>
            </a:pPr>
            <a:r>
              <a:rPr lang="tr">
                <a:solidFill>
                  <a:schemeClr val="dk1"/>
                </a:solidFill>
                <a:highlight>
                  <a:srgbClr val="FFFFFF"/>
                </a:highlight>
              </a:rPr>
              <a:t>Structured reporting scheme for multiparametric bladder MRI in the evaluation of suspected bladder cancer. </a:t>
            </a:r>
            <a:endParaRPr>
              <a:solidFill>
                <a:schemeClr val="dk1"/>
              </a:solidFill>
              <a:highlight>
                <a:srgbClr val="FFFFFF"/>
              </a:highlight>
            </a:endParaRPr>
          </a:p>
          <a:p>
            <a:pPr indent="-311150" lvl="0" marL="457200" rtl="0" algn="l">
              <a:lnSpc>
                <a:spcPct val="115000"/>
              </a:lnSpc>
              <a:spcBef>
                <a:spcPts val="0"/>
              </a:spcBef>
              <a:spcAft>
                <a:spcPts val="0"/>
              </a:spcAft>
              <a:buClr>
                <a:srgbClr val="3D3D3D"/>
              </a:buClr>
              <a:buSzPts val="1300"/>
              <a:buChar char="●"/>
            </a:pPr>
            <a:r>
              <a:rPr lang="tr">
                <a:solidFill>
                  <a:srgbClr val="3D3D3D"/>
                </a:solidFill>
                <a:highlight>
                  <a:srgbClr val="FFFFFF"/>
                </a:highlight>
              </a:rPr>
              <a:t>Proposed by the European Association of Urology in 2018.</a:t>
            </a:r>
            <a:endParaRPr>
              <a:solidFill>
                <a:srgbClr val="3D3D3D"/>
              </a:solidFill>
              <a:highlight>
                <a:srgbClr val="FFFFFF"/>
              </a:highlight>
            </a:endParaRPr>
          </a:p>
          <a:p>
            <a:pPr indent="-311150" lvl="0" marL="457200" rtl="0" algn="l">
              <a:lnSpc>
                <a:spcPct val="115000"/>
              </a:lnSpc>
              <a:spcBef>
                <a:spcPts val="0"/>
              </a:spcBef>
              <a:spcAft>
                <a:spcPts val="0"/>
              </a:spcAft>
              <a:buClr>
                <a:srgbClr val="3D3D3D"/>
              </a:buClr>
              <a:buSzPts val="1300"/>
              <a:buChar char="●"/>
            </a:pPr>
            <a:r>
              <a:rPr lang="tr">
                <a:solidFill>
                  <a:srgbClr val="3D3D3D"/>
                </a:solidFill>
                <a:highlight>
                  <a:srgbClr val="FFFFFF"/>
                </a:highlight>
              </a:rPr>
              <a:t>A combination of imaging findings - T2WI, DWI, and dynamic contrast enhancement predicts the probability of cancer that is clinically significant.</a:t>
            </a:r>
            <a:endParaRPr>
              <a:solidFill>
                <a:srgbClr val="3D3D3D"/>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